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94" r:id="rId2"/>
    <p:sldId id="295" r:id="rId3"/>
    <p:sldId id="296" r:id="rId4"/>
    <p:sldId id="297" r:id="rId5"/>
    <p:sldId id="298" r:id="rId6"/>
    <p:sldId id="301" r:id="rId7"/>
    <p:sldId id="300" r:id="rId8"/>
    <p:sldId id="332" r:id="rId9"/>
    <p:sldId id="305" r:id="rId10"/>
    <p:sldId id="306" r:id="rId11"/>
    <p:sldId id="307" r:id="rId12"/>
    <p:sldId id="333" r:id="rId13"/>
    <p:sldId id="309" r:id="rId14"/>
    <p:sldId id="337" r:id="rId15"/>
    <p:sldId id="311" r:id="rId16"/>
    <p:sldId id="312" r:id="rId17"/>
    <p:sldId id="313" r:id="rId18"/>
    <p:sldId id="338" r:id="rId19"/>
    <p:sldId id="315" r:id="rId20"/>
    <p:sldId id="316" r:id="rId21"/>
    <p:sldId id="317" r:id="rId22"/>
    <p:sldId id="334" r:id="rId23"/>
    <p:sldId id="319" r:id="rId24"/>
    <p:sldId id="320" r:id="rId25"/>
    <p:sldId id="321" r:id="rId26"/>
    <p:sldId id="322" r:id="rId27"/>
    <p:sldId id="323" r:id="rId28"/>
    <p:sldId id="324" r:id="rId29"/>
    <p:sldId id="325" r:id="rId30"/>
    <p:sldId id="326" r:id="rId31"/>
    <p:sldId id="327" r:id="rId32"/>
    <p:sldId id="328" r:id="rId33"/>
    <p:sldId id="329" r:id="rId34"/>
    <p:sldId id="330" r:id="rId35"/>
    <p:sldId id="331"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ADC604F-DDA8-D1E2-FAB3-3CF3B2507FC3}" name="Pieter Kops" initials="PK" userId="S::p.kops@on6ph.be::98aaaef8-8aca-4d9c-8ccb-ecb60df6cdb9"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6A8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66840C3-BA00-72D2-518E-3678A4724183}" v="18" dt="2026-09-15T18:46:08.3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235" autoAdjust="0"/>
    <p:restoredTop sz="81276"/>
  </p:normalViewPr>
  <p:slideViewPr>
    <p:cSldViewPr snapToGrid="0">
      <p:cViewPr varScale="1">
        <p:scale>
          <a:sx n="101" d="100"/>
          <a:sy n="101" d="100"/>
        </p:scale>
        <p:origin x="120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8/10/relationships/authors" Targe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9/15/26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9/15/26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9/15/26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9/15/26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9/15/26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9/15/26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‹nr.›</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102B41"/>
            </a:gs>
            <a:gs pos="100000">
              <a:srgbClr val="07131F"/>
            </a:gs>
          </a:gsLst>
          <a:lin ang="27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9/15/26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‹nr.›</a:t>
            </a:fld>
            <a:endParaRPr lang="en-US"/>
          </a:p>
        </p:txBody>
      </p:sp>
      <p:grpSp>
        <p:nvGrpSpPr>
          <p:cNvPr id="900" name="Blueprint Deco"/>
          <p:cNvGrpSpPr/>
          <p:nvPr/>
        </p:nvGrpSpPr>
        <p:grpSpPr>
          <a:xfrm>
            <a:off x="0" y="0"/>
            <a:ext cx="12192000" cy="6858000"/>
            <a:chOff x="0" y="0"/>
            <a:chExt cx="12192000" cy="6858000"/>
          </a:xfrm>
        </p:grpSpPr>
        <p:sp>
          <p:nvSpPr>
            <p:cNvPr id="901" name="Left Rail"/>
            <p:cNvSpPr/>
            <p:nvPr/>
          </p:nvSpPr>
          <p:spPr>
            <a:xfrm>
              <a:off x="457200" y="533400"/>
              <a:ext cx="12700" cy="5715000"/>
            </a:xfrm>
            <a:prstGeom prst="rect">
              <a:avLst/>
            </a:prstGeom>
            <a:solidFill>
              <a:srgbClr val="2AC4E0">
                <a:alpha val="22000"/>
              </a:srgbClr>
            </a:solidFill>
            <a:ln>
              <a:noFill/>
            </a:ln>
          </p:spPr>
          <p:txBody>
            <a:bodyPr/>
            <a:lstStyle/>
            <a:p>
              <a:endParaRPr/>
            </a:p>
          </p:txBody>
        </p:sp>
        <p:sp>
          <p:nvSpPr>
            <p:cNvPr id="902" name="Bottom Rail"/>
            <p:cNvSpPr/>
            <p:nvPr/>
          </p:nvSpPr>
          <p:spPr>
            <a:xfrm>
              <a:off x="457200" y="6248400"/>
              <a:ext cx="11277600" cy="12700"/>
            </a:xfrm>
            <a:prstGeom prst="rect">
              <a:avLst/>
            </a:prstGeom>
            <a:solidFill>
              <a:srgbClr val="2AC4E0">
                <a:alpha val="22000"/>
              </a:srgbClr>
            </a:solidFill>
            <a:ln>
              <a:noFill/>
            </a:ln>
          </p:spPr>
          <p:txBody>
            <a:bodyPr/>
            <a:lstStyle/>
            <a:p>
              <a:endParaRPr/>
            </a:p>
          </p:txBody>
        </p:sp>
        <p:sp>
          <p:nvSpPr>
            <p:cNvPr id="903" name="Corner Accent"/>
            <p:cNvSpPr/>
            <p:nvPr/>
          </p:nvSpPr>
          <p:spPr>
            <a:xfrm>
              <a:off x="11531600" y="6248400"/>
              <a:ext cx="203200" cy="63500"/>
            </a:xfrm>
            <a:prstGeom prst="rect">
              <a:avLst/>
            </a:prstGeom>
            <a:solidFill>
              <a:srgbClr val="FFB020"/>
            </a:solidFill>
            <a:ln>
              <a:noFill/>
            </a:ln>
          </p:spPr>
          <p:txBody>
            <a:bodyPr/>
            <a:lstStyle/>
            <a:p>
              <a:endParaRPr/>
            </a:p>
          </p:txBody>
        </p:sp>
      </p:gr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rgbClr val="FFFFFF"/>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E4EEF5"/>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E4EEF5"/>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E4EEF5"/>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E4EEF5"/>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E4EEF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rgbClr val="E4EEF5"/>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rgbClr val="E4EEF5"/>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rgbClr val="E4EEF5"/>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rgbClr val="E4EEF5"/>
          </a:solidFill>
          <a:latin typeface="+mn-lt"/>
          <a:ea typeface="+mn-ea"/>
          <a:cs typeface="+mn-cs"/>
        </a:defRPr>
      </a:lvl9pPr>
    </p:bodyStyle>
    <p:otherStyle>
      <a:defPPr>
        <a:defRPr lang="en-US">
          <a:solidFill>
            <a:srgbClr val="E4EEF5"/>
          </a:solidFill>
        </a:defRPr>
      </a:defPPr>
      <a:lvl1pPr marL="0" algn="l" defTabSz="914400" rtl="0" eaLnBrk="1" latinLnBrk="0" hangingPunct="1">
        <a:defRPr sz="1800" kern="1200">
          <a:solidFill>
            <a:srgbClr val="E4EEF5"/>
          </a:solidFill>
          <a:latin typeface="+mn-lt"/>
          <a:ea typeface="+mn-ea"/>
          <a:cs typeface="+mn-cs"/>
        </a:defRPr>
      </a:lvl1pPr>
      <a:lvl2pPr marL="457200" algn="l" defTabSz="914400" rtl="0" eaLnBrk="1" latinLnBrk="0" hangingPunct="1">
        <a:defRPr sz="1800" kern="1200">
          <a:solidFill>
            <a:srgbClr val="E4EEF5"/>
          </a:solidFill>
          <a:latin typeface="+mn-lt"/>
          <a:ea typeface="+mn-ea"/>
          <a:cs typeface="+mn-cs"/>
        </a:defRPr>
      </a:lvl2pPr>
      <a:lvl3pPr marL="914400" algn="l" defTabSz="914400" rtl="0" eaLnBrk="1" latinLnBrk="0" hangingPunct="1">
        <a:defRPr sz="1800" kern="1200">
          <a:solidFill>
            <a:srgbClr val="E4EEF5"/>
          </a:solidFill>
          <a:latin typeface="+mn-lt"/>
          <a:ea typeface="+mn-ea"/>
          <a:cs typeface="+mn-cs"/>
        </a:defRPr>
      </a:lvl3pPr>
      <a:lvl4pPr marL="1371600" algn="l" defTabSz="914400" rtl="0" eaLnBrk="1" latinLnBrk="0" hangingPunct="1">
        <a:defRPr sz="1800" kern="1200">
          <a:solidFill>
            <a:srgbClr val="E4EEF5"/>
          </a:solidFill>
          <a:latin typeface="+mn-lt"/>
          <a:ea typeface="+mn-ea"/>
          <a:cs typeface="+mn-cs"/>
        </a:defRPr>
      </a:lvl4pPr>
      <a:lvl5pPr marL="1828800" algn="l" defTabSz="914400" rtl="0" eaLnBrk="1" latinLnBrk="0" hangingPunct="1">
        <a:defRPr sz="1800" kern="1200">
          <a:solidFill>
            <a:srgbClr val="E4EEF5"/>
          </a:solidFill>
          <a:latin typeface="+mn-lt"/>
          <a:ea typeface="+mn-ea"/>
          <a:cs typeface="+mn-cs"/>
        </a:defRPr>
      </a:lvl5pPr>
      <a:lvl6pPr marL="2286000" algn="l" defTabSz="914400" rtl="0" eaLnBrk="1" latinLnBrk="0" hangingPunct="1">
        <a:defRPr sz="1800" kern="1200">
          <a:solidFill>
            <a:srgbClr val="E4EEF5"/>
          </a:solidFill>
          <a:latin typeface="+mn-lt"/>
          <a:ea typeface="+mn-ea"/>
          <a:cs typeface="+mn-cs"/>
        </a:defRPr>
      </a:lvl6pPr>
      <a:lvl7pPr marL="2743200" algn="l" defTabSz="914400" rtl="0" eaLnBrk="1" latinLnBrk="0" hangingPunct="1">
        <a:defRPr sz="1800" kern="1200">
          <a:solidFill>
            <a:srgbClr val="E4EEF5"/>
          </a:solidFill>
          <a:latin typeface="+mn-lt"/>
          <a:ea typeface="+mn-ea"/>
          <a:cs typeface="+mn-cs"/>
        </a:defRPr>
      </a:lvl7pPr>
      <a:lvl8pPr marL="3200400" algn="l" defTabSz="914400" rtl="0" eaLnBrk="1" latinLnBrk="0" hangingPunct="1">
        <a:defRPr sz="1800" kern="1200">
          <a:solidFill>
            <a:srgbClr val="E4EEF5"/>
          </a:solidFill>
          <a:latin typeface="+mn-lt"/>
          <a:ea typeface="+mn-ea"/>
          <a:cs typeface="+mn-cs"/>
        </a:defRPr>
      </a:lvl8pPr>
      <a:lvl9pPr marL="3657600" algn="l" defTabSz="914400" rtl="0" eaLnBrk="1" latinLnBrk="0" hangingPunct="1">
        <a:defRPr sz="1800" kern="1200">
          <a:solidFill>
            <a:srgbClr val="E4EEF5"/>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 name="s223"/>
          <p:cNvSpPr txBox="1"/>
          <p:nvPr/>
        </p:nvSpPr>
        <p:spPr>
          <a:xfrm>
            <a:off x="6604000" y="1524000"/>
            <a:ext cx="5334000" cy="3810000"/>
          </a:xfrm>
          <a:prstGeom prst="rect">
            <a:avLst/>
          </a:prstGeom>
          <a:noFill/>
          <a:ln>
            <a:noFill/>
          </a:ln>
        </p:spPr>
        <p:txBody>
          <a:bodyPr wrap="square" lIns="0" tIns="0" rIns="0" bIns="0" anchor="ctr">
            <a:normAutofit lnSpcReduction="10000"/>
          </a:bodyPr>
          <a:lstStyle/>
          <a:p>
            <a:pPr marL="0" indent="0" algn="ctr">
              <a:buNone/>
            </a:pPr>
            <a:r>
              <a:rPr lang="en-US" sz="26000" b="1" i="0" dirty="0">
                <a:solidFill>
                  <a:srgbClr val="FFB020">
                    <a:alpha val="15000"/>
                  </a:srgbClr>
                </a:solidFill>
              </a:rPr>
              <a:t>$0</a:t>
            </a:r>
          </a:p>
        </p:txBody>
      </p:sp>
      <p:sp>
        <p:nvSpPr>
          <p:cNvPr id="201" name="s201"/>
          <p:cNvSpPr txBox="1"/>
          <p:nvPr/>
        </p:nvSpPr>
        <p:spPr>
          <a:xfrm>
            <a:off x="6858000" y="1092200"/>
            <a:ext cx="4572000" cy="127000"/>
          </a:xfrm>
          <a:prstGeom prst="rect">
            <a:avLst/>
          </a:prstGeom>
          <a:solidFill>
            <a:srgbClr val="2AC4E0">
              <a:alpha val="9000"/>
            </a:srgbClr>
          </a:solidFill>
          <a:ln>
            <a:noFill/>
          </a:ln>
        </p:spPr>
        <p:txBody>
          <a:bodyPr wrap="square" lIns="177800" tIns="101600" rIns="177800" bIns="101600" anchor="t">
            <a:normAutofit fontScale="25000" lnSpcReduction="20000"/>
          </a:bodyPr>
          <a:lstStyle/>
          <a:p>
            <a:endParaRPr lang="en-US"/>
          </a:p>
        </p:txBody>
      </p:sp>
      <p:sp>
        <p:nvSpPr>
          <p:cNvPr id="202" name="s202"/>
          <p:cNvSpPr txBox="1"/>
          <p:nvPr/>
        </p:nvSpPr>
        <p:spPr>
          <a:xfrm>
            <a:off x="6451600" y="1092200"/>
            <a:ext cx="254000" cy="127000"/>
          </a:xfrm>
          <a:prstGeom prst="rect">
            <a:avLst/>
          </a:prstGeom>
          <a:solidFill>
            <a:srgbClr val="7C9CB8">
              <a:alpha val="9000"/>
            </a:srgbClr>
          </a:solidFill>
          <a:ln>
            <a:noFill/>
          </a:ln>
        </p:spPr>
        <p:txBody>
          <a:bodyPr wrap="square" lIns="177800" tIns="101600" rIns="177800" bIns="101600" anchor="t">
            <a:normAutofit fontScale="25000" lnSpcReduction="20000"/>
          </a:bodyPr>
          <a:lstStyle/>
          <a:p>
            <a:endParaRPr lang="en-US"/>
          </a:p>
        </p:txBody>
      </p:sp>
      <p:sp>
        <p:nvSpPr>
          <p:cNvPr id="203" name="s203"/>
          <p:cNvSpPr txBox="1"/>
          <p:nvPr/>
        </p:nvSpPr>
        <p:spPr>
          <a:xfrm>
            <a:off x="6858000" y="1524000"/>
            <a:ext cx="4572000" cy="127000"/>
          </a:xfrm>
          <a:prstGeom prst="rect">
            <a:avLst/>
          </a:prstGeom>
          <a:solidFill>
            <a:srgbClr val="2AC4E0">
              <a:alpha val="9000"/>
            </a:srgbClr>
          </a:solidFill>
          <a:ln>
            <a:noFill/>
          </a:ln>
        </p:spPr>
        <p:txBody>
          <a:bodyPr wrap="square" lIns="177800" tIns="101600" rIns="177800" bIns="101600" anchor="t">
            <a:normAutofit fontScale="25000" lnSpcReduction="20000"/>
          </a:bodyPr>
          <a:lstStyle/>
          <a:p>
            <a:endParaRPr lang="en-US"/>
          </a:p>
        </p:txBody>
      </p:sp>
      <p:sp>
        <p:nvSpPr>
          <p:cNvPr id="204" name="s204"/>
          <p:cNvSpPr txBox="1"/>
          <p:nvPr/>
        </p:nvSpPr>
        <p:spPr>
          <a:xfrm>
            <a:off x="6451600" y="1524000"/>
            <a:ext cx="254000" cy="127000"/>
          </a:xfrm>
          <a:prstGeom prst="rect">
            <a:avLst/>
          </a:prstGeom>
          <a:solidFill>
            <a:srgbClr val="7C9CB8">
              <a:alpha val="9000"/>
            </a:srgbClr>
          </a:solidFill>
          <a:ln>
            <a:noFill/>
          </a:ln>
        </p:spPr>
        <p:txBody>
          <a:bodyPr wrap="square" lIns="177800" tIns="101600" rIns="177800" bIns="101600" anchor="t">
            <a:normAutofit fontScale="25000" lnSpcReduction="20000"/>
          </a:bodyPr>
          <a:lstStyle/>
          <a:p>
            <a:endParaRPr lang="en-US"/>
          </a:p>
        </p:txBody>
      </p:sp>
      <p:sp>
        <p:nvSpPr>
          <p:cNvPr id="205" name="s205"/>
          <p:cNvSpPr txBox="1"/>
          <p:nvPr/>
        </p:nvSpPr>
        <p:spPr>
          <a:xfrm>
            <a:off x="6858000" y="1955800"/>
            <a:ext cx="4572000" cy="127000"/>
          </a:xfrm>
          <a:prstGeom prst="rect">
            <a:avLst/>
          </a:prstGeom>
          <a:solidFill>
            <a:srgbClr val="2AC4E0">
              <a:alpha val="9000"/>
            </a:srgbClr>
          </a:solidFill>
          <a:ln>
            <a:noFill/>
          </a:ln>
        </p:spPr>
        <p:txBody>
          <a:bodyPr wrap="square" lIns="177800" tIns="101600" rIns="177800" bIns="101600" anchor="t">
            <a:normAutofit fontScale="25000" lnSpcReduction="20000"/>
          </a:bodyPr>
          <a:lstStyle/>
          <a:p>
            <a:endParaRPr lang="en-US"/>
          </a:p>
        </p:txBody>
      </p:sp>
      <p:sp>
        <p:nvSpPr>
          <p:cNvPr id="206" name="s206"/>
          <p:cNvSpPr txBox="1"/>
          <p:nvPr/>
        </p:nvSpPr>
        <p:spPr>
          <a:xfrm>
            <a:off x="6451600" y="1955800"/>
            <a:ext cx="254000" cy="127000"/>
          </a:xfrm>
          <a:prstGeom prst="rect">
            <a:avLst/>
          </a:prstGeom>
          <a:solidFill>
            <a:srgbClr val="7C9CB8">
              <a:alpha val="9000"/>
            </a:srgbClr>
          </a:solidFill>
          <a:ln>
            <a:noFill/>
          </a:ln>
        </p:spPr>
        <p:txBody>
          <a:bodyPr wrap="square" lIns="177800" tIns="101600" rIns="177800" bIns="101600" anchor="t">
            <a:normAutofit fontScale="25000" lnSpcReduction="20000"/>
          </a:bodyPr>
          <a:lstStyle/>
          <a:p>
            <a:endParaRPr lang="en-US"/>
          </a:p>
        </p:txBody>
      </p:sp>
      <p:sp>
        <p:nvSpPr>
          <p:cNvPr id="207" name="s207"/>
          <p:cNvSpPr txBox="1"/>
          <p:nvPr/>
        </p:nvSpPr>
        <p:spPr>
          <a:xfrm>
            <a:off x="6858000" y="2387600"/>
            <a:ext cx="4572000" cy="127000"/>
          </a:xfrm>
          <a:prstGeom prst="rect">
            <a:avLst/>
          </a:prstGeom>
          <a:solidFill>
            <a:srgbClr val="2AC4E0">
              <a:alpha val="9000"/>
            </a:srgbClr>
          </a:solidFill>
          <a:ln>
            <a:noFill/>
          </a:ln>
        </p:spPr>
        <p:txBody>
          <a:bodyPr wrap="square" lIns="177800" tIns="101600" rIns="177800" bIns="101600" anchor="t">
            <a:normAutofit fontScale="25000" lnSpcReduction="20000"/>
          </a:bodyPr>
          <a:lstStyle/>
          <a:p>
            <a:endParaRPr lang="en-US"/>
          </a:p>
        </p:txBody>
      </p:sp>
      <p:sp>
        <p:nvSpPr>
          <p:cNvPr id="208" name="s208"/>
          <p:cNvSpPr txBox="1"/>
          <p:nvPr/>
        </p:nvSpPr>
        <p:spPr>
          <a:xfrm>
            <a:off x="6451600" y="2387600"/>
            <a:ext cx="254000" cy="127000"/>
          </a:xfrm>
          <a:prstGeom prst="rect">
            <a:avLst/>
          </a:prstGeom>
          <a:solidFill>
            <a:srgbClr val="7C9CB8">
              <a:alpha val="9000"/>
            </a:srgbClr>
          </a:solidFill>
          <a:ln>
            <a:noFill/>
          </a:ln>
        </p:spPr>
        <p:txBody>
          <a:bodyPr wrap="square" lIns="177800" tIns="101600" rIns="177800" bIns="101600" anchor="t">
            <a:normAutofit fontScale="25000" lnSpcReduction="20000"/>
          </a:bodyPr>
          <a:lstStyle/>
          <a:p>
            <a:endParaRPr lang="en-US"/>
          </a:p>
        </p:txBody>
      </p:sp>
      <p:sp>
        <p:nvSpPr>
          <p:cNvPr id="209" name="s209"/>
          <p:cNvSpPr txBox="1"/>
          <p:nvPr/>
        </p:nvSpPr>
        <p:spPr>
          <a:xfrm>
            <a:off x="6858000" y="2819400"/>
            <a:ext cx="4572000" cy="127000"/>
          </a:xfrm>
          <a:prstGeom prst="rect">
            <a:avLst/>
          </a:prstGeom>
          <a:solidFill>
            <a:srgbClr val="2AC4E0">
              <a:alpha val="9000"/>
            </a:srgbClr>
          </a:solidFill>
          <a:ln>
            <a:noFill/>
          </a:ln>
        </p:spPr>
        <p:txBody>
          <a:bodyPr wrap="square" lIns="177800" tIns="101600" rIns="177800" bIns="101600" anchor="t">
            <a:normAutofit fontScale="25000" lnSpcReduction="20000"/>
          </a:bodyPr>
          <a:lstStyle/>
          <a:p>
            <a:endParaRPr lang="en-US"/>
          </a:p>
        </p:txBody>
      </p:sp>
      <p:sp>
        <p:nvSpPr>
          <p:cNvPr id="210" name="s210"/>
          <p:cNvSpPr txBox="1"/>
          <p:nvPr/>
        </p:nvSpPr>
        <p:spPr>
          <a:xfrm>
            <a:off x="6451600" y="2819400"/>
            <a:ext cx="254000" cy="127000"/>
          </a:xfrm>
          <a:prstGeom prst="rect">
            <a:avLst/>
          </a:prstGeom>
          <a:solidFill>
            <a:srgbClr val="7C9CB8">
              <a:alpha val="9000"/>
            </a:srgbClr>
          </a:solidFill>
          <a:ln>
            <a:noFill/>
          </a:ln>
        </p:spPr>
        <p:txBody>
          <a:bodyPr wrap="square" lIns="177800" tIns="101600" rIns="177800" bIns="101600" anchor="t">
            <a:normAutofit fontScale="25000" lnSpcReduction="20000"/>
          </a:bodyPr>
          <a:lstStyle/>
          <a:p>
            <a:endParaRPr lang="en-US"/>
          </a:p>
        </p:txBody>
      </p:sp>
      <p:sp>
        <p:nvSpPr>
          <p:cNvPr id="211" name="s211"/>
          <p:cNvSpPr txBox="1"/>
          <p:nvPr/>
        </p:nvSpPr>
        <p:spPr>
          <a:xfrm>
            <a:off x="6858000" y="3251200"/>
            <a:ext cx="4572000" cy="127000"/>
          </a:xfrm>
          <a:prstGeom prst="rect">
            <a:avLst/>
          </a:prstGeom>
          <a:solidFill>
            <a:srgbClr val="2AC4E0">
              <a:alpha val="9000"/>
            </a:srgbClr>
          </a:solidFill>
          <a:ln>
            <a:noFill/>
          </a:ln>
        </p:spPr>
        <p:txBody>
          <a:bodyPr wrap="square" lIns="177800" tIns="101600" rIns="177800" bIns="101600" anchor="t">
            <a:normAutofit fontScale="25000" lnSpcReduction="20000"/>
          </a:bodyPr>
          <a:lstStyle/>
          <a:p>
            <a:endParaRPr lang="en-US"/>
          </a:p>
        </p:txBody>
      </p:sp>
      <p:sp>
        <p:nvSpPr>
          <p:cNvPr id="212" name="s212"/>
          <p:cNvSpPr txBox="1"/>
          <p:nvPr/>
        </p:nvSpPr>
        <p:spPr>
          <a:xfrm>
            <a:off x="6451600" y="3251200"/>
            <a:ext cx="254000" cy="127000"/>
          </a:xfrm>
          <a:prstGeom prst="rect">
            <a:avLst/>
          </a:prstGeom>
          <a:solidFill>
            <a:srgbClr val="7C9CB8">
              <a:alpha val="9000"/>
            </a:srgbClr>
          </a:solidFill>
          <a:ln>
            <a:noFill/>
          </a:ln>
        </p:spPr>
        <p:txBody>
          <a:bodyPr wrap="square" lIns="177800" tIns="101600" rIns="177800" bIns="101600" anchor="t">
            <a:normAutofit fontScale="25000" lnSpcReduction="20000"/>
          </a:bodyPr>
          <a:lstStyle/>
          <a:p>
            <a:endParaRPr lang="en-US"/>
          </a:p>
        </p:txBody>
      </p:sp>
      <p:sp>
        <p:nvSpPr>
          <p:cNvPr id="213" name="s213"/>
          <p:cNvSpPr txBox="1"/>
          <p:nvPr/>
        </p:nvSpPr>
        <p:spPr>
          <a:xfrm>
            <a:off x="6858000" y="3683000"/>
            <a:ext cx="4572000" cy="127000"/>
          </a:xfrm>
          <a:prstGeom prst="rect">
            <a:avLst/>
          </a:prstGeom>
          <a:solidFill>
            <a:srgbClr val="2AC4E0">
              <a:alpha val="9000"/>
            </a:srgbClr>
          </a:solidFill>
          <a:ln>
            <a:noFill/>
          </a:ln>
        </p:spPr>
        <p:txBody>
          <a:bodyPr wrap="square" lIns="177800" tIns="101600" rIns="177800" bIns="101600" anchor="t">
            <a:normAutofit fontScale="25000" lnSpcReduction="20000"/>
          </a:bodyPr>
          <a:lstStyle/>
          <a:p>
            <a:endParaRPr lang="en-US"/>
          </a:p>
        </p:txBody>
      </p:sp>
      <p:sp>
        <p:nvSpPr>
          <p:cNvPr id="214" name="s214"/>
          <p:cNvSpPr txBox="1"/>
          <p:nvPr/>
        </p:nvSpPr>
        <p:spPr>
          <a:xfrm>
            <a:off x="6451600" y="3683000"/>
            <a:ext cx="254000" cy="127000"/>
          </a:xfrm>
          <a:prstGeom prst="rect">
            <a:avLst/>
          </a:prstGeom>
          <a:solidFill>
            <a:srgbClr val="7C9CB8">
              <a:alpha val="9000"/>
            </a:srgbClr>
          </a:solidFill>
          <a:ln>
            <a:noFill/>
          </a:ln>
        </p:spPr>
        <p:txBody>
          <a:bodyPr wrap="square" lIns="177800" tIns="101600" rIns="177800" bIns="101600" anchor="t">
            <a:normAutofit fontScale="25000" lnSpcReduction="20000"/>
          </a:bodyPr>
          <a:lstStyle/>
          <a:p>
            <a:endParaRPr lang="en-US"/>
          </a:p>
        </p:txBody>
      </p:sp>
      <p:sp>
        <p:nvSpPr>
          <p:cNvPr id="215" name="s215"/>
          <p:cNvSpPr txBox="1"/>
          <p:nvPr/>
        </p:nvSpPr>
        <p:spPr>
          <a:xfrm>
            <a:off x="6858000" y="4114800"/>
            <a:ext cx="4572000" cy="127000"/>
          </a:xfrm>
          <a:prstGeom prst="rect">
            <a:avLst/>
          </a:prstGeom>
          <a:solidFill>
            <a:srgbClr val="2AC4E0">
              <a:alpha val="9000"/>
            </a:srgbClr>
          </a:solidFill>
          <a:ln>
            <a:noFill/>
          </a:ln>
        </p:spPr>
        <p:txBody>
          <a:bodyPr wrap="square" lIns="177800" tIns="101600" rIns="177800" bIns="101600" anchor="t">
            <a:normAutofit fontScale="25000" lnSpcReduction="20000"/>
          </a:bodyPr>
          <a:lstStyle/>
          <a:p>
            <a:endParaRPr lang="en-US"/>
          </a:p>
        </p:txBody>
      </p:sp>
      <p:sp>
        <p:nvSpPr>
          <p:cNvPr id="216" name="s216"/>
          <p:cNvSpPr txBox="1"/>
          <p:nvPr/>
        </p:nvSpPr>
        <p:spPr>
          <a:xfrm>
            <a:off x="6451600" y="4114800"/>
            <a:ext cx="254000" cy="127000"/>
          </a:xfrm>
          <a:prstGeom prst="rect">
            <a:avLst/>
          </a:prstGeom>
          <a:solidFill>
            <a:srgbClr val="7C9CB8">
              <a:alpha val="9000"/>
            </a:srgbClr>
          </a:solidFill>
          <a:ln>
            <a:noFill/>
          </a:ln>
        </p:spPr>
        <p:txBody>
          <a:bodyPr wrap="square" lIns="177800" tIns="101600" rIns="177800" bIns="101600" anchor="t">
            <a:normAutofit fontScale="25000" lnSpcReduction="20000"/>
          </a:bodyPr>
          <a:lstStyle/>
          <a:p>
            <a:endParaRPr lang="en-US"/>
          </a:p>
        </p:txBody>
      </p:sp>
      <p:sp>
        <p:nvSpPr>
          <p:cNvPr id="217" name="s217"/>
          <p:cNvSpPr txBox="1"/>
          <p:nvPr/>
        </p:nvSpPr>
        <p:spPr>
          <a:xfrm>
            <a:off x="6858000" y="4546600"/>
            <a:ext cx="4572000" cy="127000"/>
          </a:xfrm>
          <a:prstGeom prst="rect">
            <a:avLst/>
          </a:prstGeom>
          <a:solidFill>
            <a:srgbClr val="2AC4E0">
              <a:alpha val="9000"/>
            </a:srgbClr>
          </a:solidFill>
          <a:ln>
            <a:noFill/>
          </a:ln>
        </p:spPr>
        <p:txBody>
          <a:bodyPr wrap="square" lIns="177800" tIns="101600" rIns="177800" bIns="101600" anchor="t">
            <a:normAutofit fontScale="25000" lnSpcReduction="20000"/>
          </a:bodyPr>
          <a:lstStyle/>
          <a:p>
            <a:endParaRPr lang="en-US"/>
          </a:p>
        </p:txBody>
      </p:sp>
      <p:sp>
        <p:nvSpPr>
          <p:cNvPr id="218" name="s218"/>
          <p:cNvSpPr txBox="1"/>
          <p:nvPr/>
        </p:nvSpPr>
        <p:spPr>
          <a:xfrm>
            <a:off x="6451600" y="4546600"/>
            <a:ext cx="254000" cy="127000"/>
          </a:xfrm>
          <a:prstGeom prst="rect">
            <a:avLst/>
          </a:prstGeom>
          <a:solidFill>
            <a:srgbClr val="7C9CB8">
              <a:alpha val="9000"/>
            </a:srgbClr>
          </a:solidFill>
          <a:ln>
            <a:noFill/>
          </a:ln>
        </p:spPr>
        <p:txBody>
          <a:bodyPr wrap="square" lIns="177800" tIns="101600" rIns="177800" bIns="101600" anchor="t">
            <a:normAutofit fontScale="25000" lnSpcReduction="20000"/>
          </a:bodyPr>
          <a:lstStyle/>
          <a:p>
            <a:endParaRPr lang="en-US"/>
          </a:p>
        </p:txBody>
      </p:sp>
      <p:sp>
        <p:nvSpPr>
          <p:cNvPr id="219" name="s219"/>
          <p:cNvSpPr txBox="1"/>
          <p:nvPr/>
        </p:nvSpPr>
        <p:spPr>
          <a:xfrm>
            <a:off x="6858000" y="4978400"/>
            <a:ext cx="4572000" cy="127000"/>
          </a:xfrm>
          <a:prstGeom prst="rect">
            <a:avLst/>
          </a:prstGeom>
          <a:solidFill>
            <a:srgbClr val="2AC4E0">
              <a:alpha val="9000"/>
            </a:srgbClr>
          </a:solidFill>
          <a:ln>
            <a:noFill/>
          </a:ln>
        </p:spPr>
        <p:txBody>
          <a:bodyPr wrap="square" lIns="177800" tIns="101600" rIns="177800" bIns="101600" anchor="t">
            <a:normAutofit fontScale="25000" lnSpcReduction="20000"/>
          </a:bodyPr>
          <a:lstStyle/>
          <a:p>
            <a:endParaRPr lang="en-US"/>
          </a:p>
        </p:txBody>
      </p:sp>
      <p:sp>
        <p:nvSpPr>
          <p:cNvPr id="220" name="s220"/>
          <p:cNvSpPr txBox="1"/>
          <p:nvPr/>
        </p:nvSpPr>
        <p:spPr>
          <a:xfrm>
            <a:off x="6451600" y="4978400"/>
            <a:ext cx="254000" cy="127000"/>
          </a:xfrm>
          <a:prstGeom prst="rect">
            <a:avLst/>
          </a:prstGeom>
          <a:solidFill>
            <a:srgbClr val="7C9CB8">
              <a:alpha val="9000"/>
            </a:srgbClr>
          </a:solidFill>
          <a:ln>
            <a:noFill/>
          </a:ln>
        </p:spPr>
        <p:txBody>
          <a:bodyPr wrap="square" lIns="177800" tIns="101600" rIns="177800" bIns="101600" anchor="t">
            <a:normAutofit fontScale="25000" lnSpcReduction="20000"/>
          </a:bodyPr>
          <a:lstStyle/>
          <a:p>
            <a:endParaRPr lang="en-US"/>
          </a:p>
        </p:txBody>
      </p:sp>
      <p:sp>
        <p:nvSpPr>
          <p:cNvPr id="221" name="s221"/>
          <p:cNvSpPr txBox="1"/>
          <p:nvPr/>
        </p:nvSpPr>
        <p:spPr>
          <a:xfrm>
            <a:off x="6858000" y="5410200"/>
            <a:ext cx="4572000" cy="127000"/>
          </a:xfrm>
          <a:prstGeom prst="rect">
            <a:avLst/>
          </a:prstGeom>
          <a:solidFill>
            <a:srgbClr val="2AC4E0">
              <a:alpha val="9000"/>
            </a:srgbClr>
          </a:solidFill>
          <a:ln>
            <a:noFill/>
          </a:ln>
        </p:spPr>
        <p:txBody>
          <a:bodyPr wrap="square" lIns="177800" tIns="101600" rIns="177800" bIns="101600" anchor="t">
            <a:normAutofit fontScale="25000" lnSpcReduction="20000"/>
          </a:bodyPr>
          <a:lstStyle/>
          <a:p>
            <a:endParaRPr lang="en-US"/>
          </a:p>
        </p:txBody>
      </p:sp>
      <p:sp>
        <p:nvSpPr>
          <p:cNvPr id="222" name="s222"/>
          <p:cNvSpPr txBox="1"/>
          <p:nvPr/>
        </p:nvSpPr>
        <p:spPr>
          <a:xfrm>
            <a:off x="6451600" y="5410200"/>
            <a:ext cx="254000" cy="127000"/>
          </a:xfrm>
          <a:prstGeom prst="rect">
            <a:avLst/>
          </a:prstGeom>
          <a:solidFill>
            <a:srgbClr val="7C9CB8">
              <a:alpha val="9000"/>
            </a:srgbClr>
          </a:solidFill>
          <a:ln>
            <a:noFill/>
          </a:ln>
        </p:spPr>
        <p:txBody>
          <a:bodyPr wrap="square" lIns="177800" tIns="101600" rIns="177800" bIns="101600" anchor="t">
            <a:normAutofit fontScale="25000" lnSpcReduction="20000"/>
          </a:bodyPr>
          <a:lstStyle/>
          <a:p>
            <a:endParaRPr lang="en-US"/>
          </a:p>
        </p:txBody>
      </p:sp>
      <p:sp>
        <p:nvSpPr>
          <p:cNvPr id="224" name="s224"/>
          <p:cNvSpPr txBox="1"/>
          <p:nvPr/>
        </p:nvSpPr>
        <p:spPr>
          <a:xfrm>
            <a:off x="762000" y="1905000"/>
            <a:ext cx="1016000" cy="38100"/>
          </a:xfrm>
          <a:prstGeom prst="rect">
            <a:avLst/>
          </a:prstGeom>
          <a:solidFill>
            <a:srgbClr val="2AC4E0">
              <a:alpha val="100000"/>
            </a:srgbClr>
          </a:solidFill>
          <a:ln>
            <a:noFill/>
          </a:ln>
        </p:spPr>
        <p:txBody>
          <a:bodyPr wrap="square" lIns="177800" tIns="101600" rIns="177800" bIns="101600" anchor="t">
            <a:normAutofit fontScale="25000" lnSpcReduction="20000"/>
          </a:bodyPr>
          <a:lstStyle/>
          <a:p>
            <a:endParaRPr lang="en-US"/>
          </a:p>
        </p:txBody>
      </p:sp>
      <p:sp>
        <p:nvSpPr>
          <p:cNvPr id="225" name="s225"/>
          <p:cNvSpPr txBox="1"/>
          <p:nvPr/>
        </p:nvSpPr>
        <p:spPr>
          <a:xfrm>
            <a:off x="762000" y="1270000"/>
            <a:ext cx="5334000" cy="381000"/>
          </a:xfrm>
          <a:prstGeom prst="rect">
            <a:avLst/>
          </a:prstGeom>
          <a:noFill/>
          <a:ln>
            <a:noFill/>
          </a:ln>
        </p:spPr>
        <p:txBody>
          <a:bodyPr wrap="square" lIns="0" tIns="0" rIns="0" bIns="0" anchor="t">
            <a:normAutofit/>
          </a:bodyPr>
          <a:lstStyle/>
          <a:p>
            <a:pPr marL="0" indent="0" algn="l">
              <a:buNone/>
            </a:pPr>
            <a:r>
              <a:rPr lang="en-US" sz="1500" b="1" i="0" spc="300" dirty="0">
                <a:solidFill>
                  <a:srgbClr val="2AC4E0">
                    <a:alpha val="100000"/>
                  </a:srgbClr>
                </a:solidFill>
              </a:rPr>
              <a:t>THE UNCOMFORTABLE OPENING</a:t>
            </a:r>
          </a:p>
        </p:txBody>
      </p:sp>
      <p:sp>
        <p:nvSpPr>
          <p:cNvPr id="226" name="s226"/>
          <p:cNvSpPr txBox="1"/>
          <p:nvPr/>
        </p:nvSpPr>
        <p:spPr>
          <a:xfrm>
            <a:off x="711200" y="2184400"/>
            <a:ext cx="6096000" cy="2413000"/>
          </a:xfrm>
          <a:prstGeom prst="rect">
            <a:avLst/>
          </a:prstGeom>
          <a:noFill/>
          <a:ln>
            <a:noFill/>
          </a:ln>
        </p:spPr>
        <p:txBody>
          <a:bodyPr wrap="square" lIns="0" tIns="0" rIns="0" bIns="0" anchor="t">
            <a:normAutofit/>
          </a:bodyPr>
          <a:lstStyle/>
          <a:p>
            <a:pPr marL="0" indent="0" algn="l">
              <a:buNone/>
            </a:pPr>
            <a:r>
              <a:rPr lang="en-US" sz="5400" b="1" i="0" dirty="0">
                <a:solidFill>
                  <a:srgbClr val="F2F7FA">
                    <a:alpha val="100000"/>
                  </a:srgbClr>
                </a:solidFill>
              </a:rPr>
              <a:t>ARCHIVING</a:t>
            </a:r>
          </a:p>
          <a:p>
            <a:pPr marL="0" indent="0" algn="l">
              <a:buNone/>
            </a:pPr>
            <a:r>
              <a:rPr lang="en-US" sz="5400" b="1" i="0" dirty="0">
                <a:solidFill>
                  <a:srgbClr val="FFB020">
                    <a:alpha val="100000"/>
                  </a:srgbClr>
                </a:solidFill>
              </a:rPr>
              <a:t>CAN SAVE YOU $0</a:t>
            </a:r>
          </a:p>
        </p:txBody>
      </p:sp>
      <p:sp>
        <p:nvSpPr>
          <p:cNvPr id="227" name="s227"/>
          <p:cNvSpPr txBox="1"/>
          <p:nvPr/>
        </p:nvSpPr>
        <p:spPr>
          <a:xfrm>
            <a:off x="711200" y="4724400"/>
            <a:ext cx="5969000" cy="558800"/>
          </a:xfrm>
          <a:prstGeom prst="rect">
            <a:avLst/>
          </a:prstGeom>
          <a:noFill/>
          <a:ln>
            <a:noFill/>
          </a:ln>
        </p:spPr>
        <p:txBody>
          <a:bodyPr wrap="square" lIns="0" tIns="0" rIns="0" bIns="0" anchor="t">
            <a:normAutofit/>
          </a:bodyPr>
          <a:lstStyle/>
          <a:p>
            <a:pPr marL="0" indent="0" algn="l">
              <a:buNone/>
            </a:pPr>
            <a:r>
              <a:rPr lang="en-US" sz="2600" b="0" i="1" dirty="0">
                <a:solidFill>
                  <a:srgbClr val="2AC4E0">
                    <a:alpha val="100000"/>
                  </a:srgbClr>
                </a:solidFill>
              </a:rPr>
              <a:t>And still be the right decision.</a:t>
            </a:r>
          </a:p>
        </p:txBody>
      </p:sp>
      <p:sp>
        <p:nvSpPr>
          <p:cNvPr id="228" name="s228"/>
          <p:cNvSpPr txBox="1"/>
          <p:nvPr/>
        </p:nvSpPr>
        <p:spPr>
          <a:xfrm>
            <a:off x="711200" y="5740400"/>
            <a:ext cx="6604000" cy="381000"/>
          </a:xfrm>
          <a:prstGeom prst="rect">
            <a:avLst/>
          </a:prstGeom>
          <a:noFill/>
          <a:ln>
            <a:noFill/>
          </a:ln>
        </p:spPr>
        <p:txBody>
          <a:bodyPr wrap="square" lIns="0" tIns="0" rIns="0" bIns="0" anchor="t">
            <a:normAutofit/>
          </a:bodyPr>
          <a:lstStyle/>
          <a:p>
            <a:pPr marL="0" indent="0" algn="l">
              <a:buNone/>
            </a:pPr>
            <a:r>
              <a:rPr lang="en-US" sz="1600" b="0" i="0" dirty="0">
                <a:solidFill>
                  <a:srgbClr val="A9C1D4">
                    <a:alpha val="100000"/>
                  </a:srgbClr>
                </a:solidFill>
              </a:rPr>
              <a:t>Storage is only one part of the problem.</a:t>
            </a:r>
          </a:p>
        </p:txBody>
      </p:sp>
    </p:spTree>
    <p:extLst>
      <p:ext uri="{BB962C8B-B14F-4D97-AF65-F5344CB8AC3E}">
        <p14:creationId xmlns:p14="http://schemas.microsoft.com/office/powerpoint/2010/main" val="3951060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s201"/>
          <p:cNvSpPr txBox="1"/>
          <p:nvPr/>
        </p:nvSpPr>
        <p:spPr>
          <a:xfrm>
            <a:off x="762000" y="1219200"/>
            <a:ext cx="1016000" cy="38100"/>
          </a:xfrm>
          <a:prstGeom prst="rect">
            <a:avLst/>
          </a:prstGeom>
          <a:solidFill>
            <a:srgbClr val="2AC4E0">
              <a:alpha val="100000"/>
            </a:srgbClr>
          </a:solidFill>
          <a:ln>
            <a:noFill/>
          </a:ln>
        </p:spPr>
        <p:txBody>
          <a:bodyPr wrap="square" lIns="177800" tIns="101600" rIns="177800" bIns="101600" anchor="t">
            <a:normAutofit fontScale="25000" lnSpcReduction="20000"/>
          </a:bodyPr>
          <a:lstStyle/>
          <a:p>
            <a:endParaRPr lang="en-US"/>
          </a:p>
        </p:txBody>
      </p:sp>
      <p:sp>
        <p:nvSpPr>
          <p:cNvPr id="202" name="s202"/>
          <p:cNvSpPr txBox="1"/>
          <p:nvPr/>
        </p:nvSpPr>
        <p:spPr>
          <a:xfrm>
            <a:off x="711200" y="1498600"/>
            <a:ext cx="9906000" cy="1524000"/>
          </a:xfrm>
          <a:prstGeom prst="rect">
            <a:avLst/>
          </a:prstGeom>
          <a:noFill/>
          <a:ln>
            <a:noFill/>
          </a:ln>
        </p:spPr>
        <p:txBody>
          <a:bodyPr wrap="square" lIns="0" tIns="0" rIns="0" bIns="0" anchor="t">
            <a:normAutofit/>
          </a:bodyPr>
          <a:lstStyle/>
          <a:p>
            <a:pPr marL="0" indent="0" algn="l">
              <a:buNone/>
            </a:pPr>
            <a:r>
              <a:rPr lang="en-US" sz="4400" b="1" i="0" dirty="0">
                <a:solidFill>
                  <a:srgbClr val="F2F7FA">
                    <a:alpha val="100000"/>
                  </a:srgbClr>
                </a:solidFill>
              </a:rPr>
              <a:t>File-Level Archiving</a:t>
            </a:r>
          </a:p>
          <a:p>
            <a:pPr marL="0" indent="0" algn="l">
              <a:buNone/>
            </a:pPr>
            <a:r>
              <a:rPr lang="en-US" sz="4400" b="1" i="0" dirty="0">
                <a:solidFill>
                  <a:srgbClr val="2AC4E0">
                    <a:alpha val="100000"/>
                  </a:srgbClr>
                </a:solidFill>
              </a:rPr>
              <a:t>in Microsoft 365</a:t>
            </a:r>
          </a:p>
        </p:txBody>
      </p:sp>
      <p:sp>
        <p:nvSpPr>
          <p:cNvPr id="203" name="s203"/>
          <p:cNvSpPr txBox="1"/>
          <p:nvPr/>
        </p:nvSpPr>
        <p:spPr>
          <a:xfrm>
            <a:off x="711200" y="3175000"/>
            <a:ext cx="8890000" cy="508000"/>
          </a:xfrm>
          <a:prstGeom prst="rect">
            <a:avLst/>
          </a:prstGeom>
          <a:noFill/>
          <a:ln>
            <a:noFill/>
          </a:ln>
        </p:spPr>
        <p:txBody>
          <a:bodyPr wrap="square" lIns="0" tIns="0" rIns="0" bIns="0" anchor="t">
            <a:normAutofit/>
          </a:bodyPr>
          <a:lstStyle/>
          <a:p>
            <a:pPr marL="0" indent="0" algn="l">
              <a:buNone/>
            </a:pPr>
            <a:r>
              <a:rPr lang="en-US" sz="2400" b="0" i="1" dirty="0">
                <a:solidFill>
                  <a:srgbClr val="A9C1D4">
                    <a:alpha val="100000"/>
                  </a:srgbClr>
                </a:solidFill>
              </a:rPr>
              <a:t>Less noise. Lower cost. A lifecycle you can operate.</a:t>
            </a:r>
          </a:p>
        </p:txBody>
      </p:sp>
      <p:sp>
        <p:nvSpPr>
          <p:cNvPr id="204" name="s204"/>
          <p:cNvSpPr txBox="1"/>
          <p:nvPr/>
        </p:nvSpPr>
        <p:spPr>
          <a:xfrm>
            <a:off x="762000" y="4064000"/>
            <a:ext cx="2540000" cy="762000"/>
          </a:xfrm>
          <a:prstGeom prst="rect">
            <a:avLst/>
          </a:prstGeom>
          <a:solidFill>
            <a:srgbClr val="17324A">
              <a:alpha val="100000"/>
            </a:srgbClr>
          </a:solidFill>
          <a:ln w="12700">
            <a:solidFill>
              <a:srgbClr val="2AC4E0">
                <a:alpha val="70000"/>
              </a:srgbClr>
            </a:solidFill>
          </a:ln>
        </p:spPr>
        <p:txBody>
          <a:bodyPr wrap="square" lIns="177800" tIns="101600" rIns="177800" bIns="101600" anchor="ctr">
            <a:normAutofit/>
          </a:bodyPr>
          <a:lstStyle/>
          <a:p>
            <a:pPr marL="0" indent="0" algn="ctr">
              <a:buNone/>
            </a:pPr>
            <a:r>
              <a:rPr lang="en-US" sz="1800" b="1" i="0" spc="200" dirty="0">
                <a:solidFill>
                  <a:srgbClr val="2AC4E0">
                    <a:alpha val="100000"/>
                  </a:srgbClr>
                </a:solidFill>
              </a:rPr>
              <a:t>ACTIVE</a:t>
            </a:r>
          </a:p>
        </p:txBody>
      </p:sp>
      <p:sp>
        <p:nvSpPr>
          <p:cNvPr id="205" name="s205"/>
          <p:cNvSpPr txBox="1"/>
          <p:nvPr/>
        </p:nvSpPr>
        <p:spPr>
          <a:xfrm>
            <a:off x="3454400" y="4318000"/>
            <a:ext cx="330200" cy="254000"/>
          </a:xfrm>
          <a:prstGeom prst="rect">
            <a:avLst/>
          </a:prstGeom>
          <a:noFill/>
          <a:ln>
            <a:noFill/>
          </a:ln>
        </p:spPr>
        <p:txBody>
          <a:bodyPr wrap="square" lIns="0" tIns="0" rIns="0" bIns="0" anchor="ctr">
            <a:normAutofit lnSpcReduction="10000"/>
          </a:bodyPr>
          <a:lstStyle/>
          <a:p>
            <a:pPr marL="0" indent="0" algn="ctr">
              <a:buNone/>
            </a:pPr>
            <a:r>
              <a:rPr lang="en-US" sz="1800" b="0" i="0" dirty="0">
                <a:solidFill>
                  <a:srgbClr val="7C9CB8">
                    <a:alpha val="100000"/>
                  </a:srgbClr>
                </a:solidFill>
              </a:rPr>
              <a:t>→</a:t>
            </a:r>
          </a:p>
        </p:txBody>
      </p:sp>
      <p:sp>
        <p:nvSpPr>
          <p:cNvPr id="206" name="s206"/>
          <p:cNvSpPr txBox="1"/>
          <p:nvPr/>
        </p:nvSpPr>
        <p:spPr>
          <a:xfrm>
            <a:off x="3937000" y="4064000"/>
            <a:ext cx="2540000" cy="762000"/>
          </a:xfrm>
          <a:prstGeom prst="rect">
            <a:avLst/>
          </a:prstGeom>
          <a:solidFill>
            <a:srgbClr val="17324A">
              <a:alpha val="100000"/>
            </a:srgbClr>
          </a:solidFill>
          <a:ln w="12700">
            <a:solidFill>
              <a:srgbClr val="FFB020">
                <a:alpha val="70000"/>
              </a:srgbClr>
            </a:solidFill>
          </a:ln>
        </p:spPr>
        <p:txBody>
          <a:bodyPr wrap="square" lIns="177800" tIns="101600" rIns="177800" bIns="101600" anchor="ctr">
            <a:normAutofit/>
          </a:bodyPr>
          <a:lstStyle/>
          <a:p>
            <a:pPr marL="0" indent="0" algn="ctr">
              <a:buNone/>
            </a:pPr>
            <a:r>
              <a:rPr lang="en-US" sz="1800" b="1" i="0" spc="200" dirty="0">
                <a:solidFill>
                  <a:srgbClr val="FFB020">
                    <a:alpha val="100000"/>
                  </a:srgbClr>
                </a:solidFill>
              </a:rPr>
              <a:t>ARCHIVED</a:t>
            </a:r>
          </a:p>
        </p:txBody>
      </p:sp>
      <p:sp>
        <p:nvSpPr>
          <p:cNvPr id="207" name="s207"/>
          <p:cNvSpPr txBox="1"/>
          <p:nvPr/>
        </p:nvSpPr>
        <p:spPr>
          <a:xfrm>
            <a:off x="6629400" y="4318000"/>
            <a:ext cx="330200" cy="254000"/>
          </a:xfrm>
          <a:prstGeom prst="rect">
            <a:avLst/>
          </a:prstGeom>
          <a:noFill/>
          <a:ln>
            <a:noFill/>
          </a:ln>
        </p:spPr>
        <p:txBody>
          <a:bodyPr wrap="square" lIns="0" tIns="0" rIns="0" bIns="0" anchor="ctr">
            <a:normAutofit lnSpcReduction="10000"/>
          </a:bodyPr>
          <a:lstStyle/>
          <a:p>
            <a:pPr marL="0" indent="0" algn="ctr">
              <a:buNone/>
            </a:pPr>
            <a:r>
              <a:rPr lang="en-US" sz="1800" b="0" i="0" dirty="0">
                <a:solidFill>
                  <a:srgbClr val="7C9CB8">
                    <a:alpha val="100000"/>
                  </a:srgbClr>
                </a:solidFill>
              </a:rPr>
              <a:t>→</a:t>
            </a:r>
          </a:p>
        </p:txBody>
      </p:sp>
      <p:sp>
        <p:nvSpPr>
          <p:cNvPr id="208" name="s208"/>
          <p:cNvSpPr txBox="1"/>
          <p:nvPr/>
        </p:nvSpPr>
        <p:spPr>
          <a:xfrm>
            <a:off x="7112000" y="4064000"/>
            <a:ext cx="3556000" cy="762000"/>
          </a:xfrm>
          <a:prstGeom prst="rect">
            <a:avLst/>
          </a:prstGeom>
          <a:solidFill>
            <a:srgbClr val="17324A">
              <a:alpha val="100000"/>
            </a:srgbClr>
          </a:solidFill>
          <a:ln w="12700">
            <a:solidFill>
              <a:srgbClr val="3DD68C">
                <a:alpha val="70000"/>
              </a:srgbClr>
            </a:solidFill>
          </a:ln>
        </p:spPr>
        <p:txBody>
          <a:bodyPr wrap="square" lIns="177800" tIns="101600" rIns="177800" bIns="101600" anchor="ctr">
            <a:normAutofit/>
          </a:bodyPr>
          <a:lstStyle/>
          <a:p>
            <a:pPr marL="0" indent="0" algn="ctr">
              <a:buNone/>
            </a:pPr>
            <a:r>
              <a:rPr lang="en-US" sz="1800" b="1" i="0" spc="200" dirty="0">
                <a:solidFill>
                  <a:srgbClr val="3DD68C">
                    <a:alpha val="100000"/>
                  </a:srgbClr>
                </a:solidFill>
              </a:rPr>
              <a:t>ACTIVE or DISPOSED</a:t>
            </a:r>
          </a:p>
        </p:txBody>
      </p:sp>
      <p:sp>
        <p:nvSpPr>
          <p:cNvPr id="209" name="s209"/>
          <p:cNvSpPr txBox="1"/>
          <p:nvPr/>
        </p:nvSpPr>
        <p:spPr>
          <a:xfrm>
            <a:off x="762000" y="5334000"/>
            <a:ext cx="50800" cy="762000"/>
          </a:xfrm>
          <a:prstGeom prst="rect">
            <a:avLst/>
          </a:prstGeom>
          <a:solidFill>
            <a:srgbClr val="FFB020">
              <a:alpha val="100000"/>
            </a:srgbClr>
          </a:solidFill>
          <a:ln>
            <a:noFill/>
          </a:ln>
        </p:spPr>
        <p:txBody>
          <a:bodyPr wrap="square" lIns="177800" tIns="101600" rIns="177800" bIns="101600" anchor="t">
            <a:normAutofit/>
          </a:bodyPr>
          <a:lstStyle/>
          <a:p>
            <a:endParaRPr lang="en-US"/>
          </a:p>
        </p:txBody>
      </p:sp>
      <p:sp>
        <p:nvSpPr>
          <p:cNvPr id="210" name="s210"/>
          <p:cNvSpPr txBox="1"/>
          <p:nvPr/>
        </p:nvSpPr>
        <p:spPr>
          <a:xfrm>
            <a:off x="1016000" y="5384800"/>
            <a:ext cx="7620000" cy="762000"/>
          </a:xfrm>
          <a:prstGeom prst="rect">
            <a:avLst/>
          </a:prstGeom>
          <a:noFill/>
          <a:ln>
            <a:noFill/>
          </a:ln>
        </p:spPr>
        <p:txBody>
          <a:bodyPr wrap="square" lIns="0" tIns="0" rIns="0" bIns="0" anchor="t">
            <a:normAutofit/>
          </a:bodyPr>
          <a:lstStyle/>
          <a:p>
            <a:pPr marL="0" indent="0" algn="l">
              <a:buNone/>
            </a:pPr>
            <a:r>
              <a:rPr lang="en-US" sz="2200" b="1" i="0" dirty="0">
                <a:solidFill>
                  <a:srgbClr val="F2F7FA">
                    <a:alpha val="100000"/>
                  </a:srgbClr>
                </a:solidFill>
              </a:rPr>
              <a:t>Pieter Kops</a:t>
            </a:r>
          </a:p>
          <a:p>
            <a:pPr marL="0" indent="0" algn="l">
              <a:buNone/>
            </a:pPr>
            <a:r>
              <a:rPr lang="en-US" sz="1600" b="0" i="0" dirty="0">
                <a:solidFill>
                  <a:srgbClr val="A9C1D4">
                    <a:alpha val="100000"/>
                  </a:srgbClr>
                </a:solidFill>
              </a:rPr>
              <a:t>SharePoint and Microsoft 365 consultant  |  Microsoft MVP</a:t>
            </a:r>
          </a:p>
        </p:txBody>
      </p:sp>
    </p:spTree>
    <p:extLst>
      <p:ext uri="{BB962C8B-B14F-4D97-AF65-F5344CB8AC3E}">
        <p14:creationId xmlns:p14="http://schemas.microsoft.com/office/powerpoint/2010/main" val="24914841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s201"/>
          <p:cNvSpPr txBox="1"/>
          <p:nvPr/>
        </p:nvSpPr>
        <p:spPr>
          <a:xfrm>
            <a:off x="762000" y="558800"/>
            <a:ext cx="7620000" cy="330200"/>
          </a:xfrm>
          <a:prstGeom prst="rect">
            <a:avLst/>
          </a:prstGeom>
          <a:noFill/>
          <a:ln>
            <a:noFill/>
          </a:ln>
        </p:spPr>
        <p:txBody>
          <a:bodyPr wrap="square" lIns="0" tIns="0" rIns="0" bIns="0" anchor="t">
            <a:normAutofit/>
          </a:bodyPr>
          <a:lstStyle/>
          <a:p>
            <a:pPr marL="0" indent="0" algn="l">
              <a:buNone/>
            </a:pPr>
            <a:r>
              <a:rPr lang="en-US" sz="1400" b="1" i="0" spc="300" dirty="0">
                <a:solidFill>
                  <a:srgbClr val="2AC4E0">
                    <a:alpha val="100000"/>
                  </a:srgbClr>
                </a:solidFill>
              </a:rPr>
              <a:t>WHAT YOU WILL LEAVE WITH</a:t>
            </a:r>
          </a:p>
        </p:txBody>
      </p:sp>
      <p:sp>
        <p:nvSpPr>
          <p:cNvPr id="202" name="s202"/>
          <p:cNvSpPr txBox="1"/>
          <p:nvPr/>
        </p:nvSpPr>
        <p:spPr>
          <a:xfrm>
            <a:off x="711200" y="914400"/>
            <a:ext cx="10668000" cy="609600"/>
          </a:xfrm>
          <a:prstGeom prst="rect">
            <a:avLst/>
          </a:prstGeom>
          <a:noFill/>
          <a:ln>
            <a:noFill/>
          </a:ln>
        </p:spPr>
        <p:txBody>
          <a:bodyPr wrap="square" lIns="0" tIns="0" rIns="0" bIns="0" anchor="t">
            <a:normAutofit/>
          </a:bodyPr>
          <a:lstStyle/>
          <a:p>
            <a:pPr marL="0" indent="0" algn="l">
              <a:buNone/>
            </a:pPr>
            <a:r>
              <a:rPr lang="en-US" sz="3200" b="1" i="0" dirty="0">
                <a:solidFill>
                  <a:srgbClr val="F2F7FA">
                    <a:alpha val="100000"/>
                  </a:srgbClr>
                </a:solidFill>
              </a:rPr>
              <a:t>Five capabilities, not five features</a:t>
            </a:r>
          </a:p>
        </p:txBody>
      </p:sp>
      <p:sp>
        <p:nvSpPr>
          <p:cNvPr id="203" name="s203"/>
          <p:cNvSpPr txBox="1"/>
          <p:nvPr/>
        </p:nvSpPr>
        <p:spPr>
          <a:xfrm>
            <a:off x="762000" y="1676400"/>
            <a:ext cx="10668000" cy="25400"/>
          </a:xfrm>
          <a:prstGeom prst="rect">
            <a:avLst/>
          </a:prstGeom>
          <a:solidFill>
            <a:srgbClr val="2AC4E0">
              <a:alpha val="35000"/>
            </a:srgbClr>
          </a:solidFill>
          <a:ln>
            <a:noFill/>
          </a:ln>
        </p:spPr>
        <p:txBody>
          <a:bodyPr wrap="square" lIns="177800" tIns="127000" rIns="177800" bIns="127000" anchor="t">
            <a:normAutofit fontScale="25000" lnSpcReduction="20000"/>
          </a:bodyPr>
          <a:lstStyle/>
          <a:p>
            <a:endParaRPr lang="en-US"/>
          </a:p>
        </p:txBody>
      </p:sp>
      <p:sp>
        <p:nvSpPr>
          <p:cNvPr id="204" name="s204"/>
          <p:cNvSpPr txBox="1"/>
          <p:nvPr/>
        </p:nvSpPr>
        <p:spPr>
          <a:xfrm>
            <a:off x="762000" y="2159000"/>
            <a:ext cx="2032000" cy="2667000"/>
          </a:xfrm>
          <a:prstGeom prst="rect">
            <a:avLst/>
          </a:prstGeom>
          <a:solidFill>
            <a:srgbClr val="17324A">
              <a:alpha val="70000"/>
            </a:srgbClr>
          </a:solidFill>
          <a:ln w="12700">
            <a:solidFill>
              <a:srgbClr val="2AC4E0">
                <a:alpha val="45000"/>
              </a:srgbClr>
            </a:solidFill>
          </a:ln>
        </p:spPr>
        <p:txBody>
          <a:bodyPr wrap="square" lIns="177800" tIns="127000" rIns="177800" bIns="127000" anchor="t">
            <a:normAutofit/>
          </a:bodyPr>
          <a:lstStyle/>
          <a:p>
            <a:endParaRPr lang="en-US"/>
          </a:p>
        </p:txBody>
      </p:sp>
      <p:sp>
        <p:nvSpPr>
          <p:cNvPr id="205" name="s205"/>
          <p:cNvSpPr txBox="1"/>
          <p:nvPr/>
        </p:nvSpPr>
        <p:spPr>
          <a:xfrm>
            <a:off x="762000" y="2159000"/>
            <a:ext cx="2032000" cy="50800"/>
          </a:xfrm>
          <a:prstGeom prst="rect">
            <a:avLst/>
          </a:prstGeom>
          <a:solidFill>
            <a:srgbClr val="2AC4E0">
              <a:alpha val="100000"/>
            </a:srgbClr>
          </a:solidFill>
          <a:ln>
            <a:noFill/>
          </a:ln>
        </p:spPr>
        <p:txBody>
          <a:bodyPr wrap="square" lIns="177800" tIns="127000" rIns="177800" bIns="127000" anchor="t">
            <a:normAutofit fontScale="25000" lnSpcReduction="20000"/>
          </a:bodyPr>
          <a:lstStyle/>
          <a:p>
            <a:endParaRPr lang="en-US"/>
          </a:p>
        </p:txBody>
      </p:sp>
      <p:sp>
        <p:nvSpPr>
          <p:cNvPr id="206" name="s206"/>
          <p:cNvSpPr txBox="1"/>
          <p:nvPr/>
        </p:nvSpPr>
        <p:spPr>
          <a:xfrm>
            <a:off x="939800" y="2413000"/>
            <a:ext cx="1676400" cy="2286000"/>
          </a:xfrm>
          <a:prstGeom prst="rect">
            <a:avLst/>
          </a:prstGeom>
          <a:noFill/>
          <a:ln>
            <a:noFill/>
          </a:ln>
        </p:spPr>
        <p:txBody>
          <a:bodyPr wrap="square" lIns="0" tIns="0" rIns="0" bIns="0" anchor="t">
            <a:normAutofit/>
          </a:bodyPr>
          <a:lstStyle/>
          <a:p>
            <a:pPr marL="0" indent="0" algn="l">
              <a:buNone/>
            </a:pPr>
            <a:r>
              <a:rPr lang="en-US" sz="1600" b="1" i="0" spc="200" dirty="0">
                <a:solidFill>
                  <a:srgbClr val="2AC4E0">
                    <a:alpha val="100000"/>
                  </a:srgbClr>
                </a:solidFill>
              </a:rPr>
              <a:t>01</a:t>
            </a:r>
          </a:p>
          <a:p>
            <a:pPr marL="0" indent="0" algn="l">
              <a:buNone/>
            </a:pPr>
            <a:r>
              <a:rPr lang="en-US" sz="2400" b="1" i="0" dirty="0">
                <a:solidFill>
                  <a:srgbClr val="F2F7FA">
                    <a:alpha val="100000"/>
                  </a:srgbClr>
                </a:solidFill>
              </a:rPr>
              <a:t>Decide</a:t>
            </a:r>
          </a:p>
          <a:p>
            <a:pPr marL="0" indent="0" algn="l">
              <a:buNone/>
            </a:pPr>
            <a:r>
              <a:rPr lang="en-US" sz="1500" b="0" i="0" dirty="0">
                <a:solidFill>
                  <a:srgbClr val="A9C1D4">
                    <a:alpha val="100000"/>
                  </a:srgbClr>
                </a:solidFill>
              </a:rPr>
              <a:t>what belongs in the archive</a:t>
            </a:r>
          </a:p>
        </p:txBody>
      </p:sp>
      <p:sp>
        <p:nvSpPr>
          <p:cNvPr id="207" name="s207"/>
          <p:cNvSpPr txBox="1"/>
          <p:nvPr/>
        </p:nvSpPr>
        <p:spPr>
          <a:xfrm>
            <a:off x="2946400" y="2159000"/>
            <a:ext cx="2032000" cy="2667000"/>
          </a:xfrm>
          <a:prstGeom prst="rect">
            <a:avLst/>
          </a:prstGeom>
          <a:solidFill>
            <a:srgbClr val="17324A">
              <a:alpha val="70000"/>
            </a:srgbClr>
          </a:solidFill>
          <a:ln w="12700">
            <a:solidFill>
              <a:srgbClr val="FFB020">
                <a:alpha val="45000"/>
              </a:srgbClr>
            </a:solidFill>
          </a:ln>
        </p:spPr>
        <p:txBody>
          <a:bodyPr wrap="square" lIns="177800" tIns="127000" rIns="177800" bIns="127000" anchor="t">
            <a:normAutofit/>
          </a:bodyPr>
          <a:lstStyle/>
          <a:p>
            <a:endParaRPr lang="en-US"/>
          </a:p>
        </p:txBody>
      </p:sp>
      <p:sp>
        <p:nvSpPr>
          <p:cNvPr id="208" name="s208"/>
          <p:cNvSpPr txBox="1"/>
          <p:nvPr/>
        </p:nvSpPr>
        <p:spPr>
          <a:xfrm>
            <a:off x="2946400" y="2159000"/>
            <a:ext cx="2032000" cy="50800"/>
          </a:xfrm>
          <a:prstGeom prst="rect">
            <a:avLst/>
          </a:prstGeom>
          <a:solidFill>
            <a:srgbClr val="FFB020">
              <a:alpha val="100000"/>
            </a:srgbClr>
          </a:solidFill>
          <a:ln>
            <a:noFill/>
          </a:ln>
        </p:spPr>
        <p:txBody>
          <a:bodyPr wrap="square" lIns="177800" tIns="127000" rIns="177800" bIns="127000" anchor="t">
            <a:normAutofit fontScale="25000" lnSpcReduction="20000"/>
          </a:bodyPr>
          <a:lstStyle/>
          <a:p>
            <a:endParaRPr lang="en-US"/>
          </a:p>
        </p:txBody>
      </p:sp>
      <p:sp>
        <p:nvSpPr>
          <p:cNvPr id="209" name="s209"/>
          <p:cNvSpPr txBox="1"/>
          <p:nvPr/>
        </p:nvSpPr>
        <p:spPr>
          <a:xfrm>
            <a:off x="3124200" y="2413000"/>
            <a:ext cx="1676400" cy="2286000"/>
          </a:xfrm>
          <a:prstGeom prst="rect">
            <a:avLst/>
          </a:prstGeom>
          <a:noFill/>
          <a:ln>
            <a:noFill/>
          </a:ln>
        </p:spPr>
        <p:txBody>
          <a:bodyPr wrap="square" lIns="0" tIns="0" rIns="0" bIns="0" anchor="t">
            <a:normAutofit/>
          </a:bodyPr>
          <a:lstStyle/>
          <a:p>
            <a:pPr marL="0" indent="0" algn="l">
              <a:buNone/>
            </a:pPr>
            <a:r>
              <a:rPr lang="en-US" sz="1600" b="1" i="0" spc="200" dirty="0">
                <a:solidFill>
                  <a:srgbClr val="FFB020">
                    <a:alpha val="100000"/>
                  </a:srgbClr>
                </a:solidFill>
              </a:rPr>
              <a:t>02</a:t>
            </a:r>
          </a:p>
          <a:p>
            <a:pPr marL="0" indent="0" algn="l">
              <a:buNone/>
            </a:pPr>
            <a:r>
              <a:rPr lang="en-US" sz="2400" b="1" i="0" dirty="0">
                <a:solidFill>
                  <a:srgbClr val="F2F7FA">
                    <a:alpha val="100000"/>
                  </a:srgbClr>
                </a:solidFill>
              </a:rPr>
              <a:t>Control</a:t>
            </a:r>
          </a:p>
          <a:p>
            <a:pPr marL="0" indent="0" algn="l">
              <a:buNone/>
            </a:pPr>
            <a:r>
              <a:rPr lang="en-US" sz="1500" b="0" i="0" dirty="0">
                <a:solidFill>
                  <a:srgbClr val="A9C1D4">
                    <a:alpha val="100000"/>
                  </a:srgbClr>
                </a:solidFill>
              </a:rPr>
              <a:t>where archiving is available</a:t>
            </a:r>
          </a:p>
        </p:txBody>
      </p:sp>
      <p:sp>
        <p:nvSpPr>
          <p:cNvPr id="210" name="s210"/>
          <p:cNvSpPr txBox="1"/>
          <p:nvPr/>
        </p:nvSpPr>
        <p:spPr>
          <a:xfrm>
            <a:off x="5130800" y="2159000"/>
            <a:ext cx="2032000" cy="2667000"/>
          </a:xfrm>
          <a:prstGeom prst="rect">
            <a:avLst/>
          </a:prstGeom>
          <a:solidFill>
            <a:srgbClr val="17324A">
              <a:alpha val="70000"/>
            </a:srgbClr>
          </a:solidFill>
          <a:ln w="12700">
            <a:solidFill>
              <a:srgbClr val="3DD68C">
                <a:alpha val="45000"/>
              </a:srgbClr>
            </a:solidFill>
          </a:ln>
        </p:spPr>
        <p:txBody>
          <a:bodyPr wrap="square" lIns="177800" tIns="127000" rIns="177800" bIns="127000" anchor="t">
            <a:normAutofit/>
          </a:bodyPr>
          <a:lstStyle/>
          <a:p>
            <a:endParaRPr lang="en-US"/>
          </a:p>
        </p:txBody>
      </p:sp>
      <p:sp>
        <p:nvSpPr>
          <p:cNvPr id="211" name="s211"/>
          <p:cNvSpPr txBox="1"/>
          <p:nvPr/>
        </p:nvSpPr>
        <p:spPr>
          <a:xfrm>
            <a:off x="5130800" y="2159000"/>
            <a:ext cx="2032000" cy="50800"/>
          </a:xfrm>
          <a:prstGeom prst="rect">
            <a:avLst/>
          </a:prstGeom>
          <a:solidFill>
            <a:srgbClr val="3DD68C">
              <a:alpha val="100000"/>
            </a:srgbClr>
          </a:solidFill>
          <a:ln>
            <a:noFill/>
          </a:ln>
        </p:spPr>
        <p:txBody>
          <a:bodyPr wrap="square" lIns="177800" tIns="127000" rIns="177800" bIns="127000" anchor="t">
            <a:normAutofit fontScale="25000" lnSpcReduction="20000"/>
          </a:bodyPr>
          <a:lstStyle/>
          <a:p>
            <a:endParaRPr lang="en-US"/>
          </a:p>
        </p:txBody>
      </p:sp>
      <p:sp>
        <p:nvSpPr>
          <p:cNvPr id="212" name="s212"/>
          <p:cNvSpPr txBox="1"/>
          <p:nvPr/>
        </p:nvSpPr>
        <p:spPr>
          <a:xfrm>
            <a:off x="5308600" y="2413000"/>
            <a:ext cx="1676400" cy="2286000"/>
          </a:xfrm>
          <a:prstGeom prst="rect">
            <a:avLst/>
          </a:prstGeom>
          <a:noFill/>
          <a:ln>
            <a:noFill/>
          </a:ln>
        </p:spPr>
        <p:txBody>
          <a:bodyPr wrap="square" lIns="0" tIns="0" rIns="0" bIns="0" anchor="t">
            <a:normAutofit/>
          </a:bodyPr>
          <a:lstStyle/>
          <a:p>
            <a:pPr marL="0" indent="0" algn="l">
              <a:buNone/>
            </a:pPr>
            <a:r>
              <a:rPr lang="en-US" sz="1600" b="1" i="0" spc="200" dirty="0">
                <a:solidFill>
                  <a:srgbClr val="3DD68C">
                    <a:alpha val="100000"/>
                  </a:srgbClr>
                </a:solidFill>
              </a:rPr>
              <a:t>03</a:t>
            </a:r>
          </a:p>
          <a:p>
            <a:pPr marL="0" indent="0" algn="l">
              <a:buNone/>
            </a:pPr>
            <a:r>
              <a:rPr lang="en-US" sz="2400" b="1" i="0" dirty="0">
                <a:solidFill>
                  <a:srgbClr val="F2F7FA">
                    <a:alpha val="100000"/>
                  </a:srgbClr>
                </a:solidFill>
              </a:rPr>
              <a:t>Operate</a:t>
            </a:r>
          </a:p>
          <a:p>
            <a:pPr marL="0" indent="0" algn="l">
              <a:buNone/>
            </a:pPr>
            <a:r>
              <a:rPr lang="en-US" sz="1500" b="0" i="0" dirty="0">
                <a:solidFill>
                  <a:srgbClr val="A9C1D4">
                    <a:alpha val="100000"/>
                  </a:srgbClr>
                </a:solidFill>
              </a:rPr>
              <a:t>archive and reactivation</a:t>
            </a:r>
          </a:p>
        </p:txBody>
      </p:sp>
      <p:sp>
        <p:nvSpPr>
          <p:cNvPr id="213" name="s213"/>
          <p:cNvSpPr txBox="1"/>
          <p:nvPr/>
        </p:nvSpPr>
        <p:spPr>
          <a:xfrm>
            <a:off x="7315200" y="2159000"/>
            <a:ext cx="2032000" cy="2667000"/>
          </a:xfrm>
          <a:prstGeom prst="rect">
            <a:avLst/>
          </a:prstGeom>
          <a:solidFill>
            <a:srgbClr val="17324A">
              <a:alpha val="70000"/>
            </a:srgbClr>
          </a:solidFill>
          <a:ln w="12700">
            <a:solidFill>
              <a:srgbClr val="0F9ED5">
                <a:alpha val="45000"/>
              </a:srgbClr>
            </a:solidFill>
          </a:ln>
        </p:spPr>
        <p:txBody>
          <a:bodyPr wrap="square" lIns="177800" tIns="127000" rIns="177800" bIns="127000" anchor="t">
            <a:normAutofit/>
          </a:bodyPr>
          <a:lstStyle/>
          <a:p>
            <a:endParaRPr lang="en-US"/>
          </a:p>
        </p:txBody>
      </p:sp>
      <p:sp>
        <p:nvSpPr>
          <p:cNvPr id="214" name="s214"/>
          <p:cNvSpPr txBox="1"/>
          <p:nvPr/>
        </p:nvSpPr>
        <p:spPr>
          <a:xfrm>
            <a:off x="7315200" y="2159000"/>
            <a:ext cx="2032000" cy="50800"/>
          </a:xfrm>
          <a:prstGeom prst="rect">
            <a:avLst/>
          </a:prstGeom>
          <a:solidFill>
            <a:srgbClr val="0F9ED5">
              <a:alpha val="100000"/>
            </a:srgbClr>
          </a:solidFill>
          <a:ln>
            <a:noFill/>
          </a:ln>
        </p:spPr>
        <p:txBody>
          <a:bodyPr wrap="square" lIns="177800" tIns="127000" rIns="177800" bIns="127000" anchor="t">
            <a:normAutofit fontScale="25000" lnSpcReduction="20000"/>
          </a:bodyPr>
          <a:lstStyle/>
          <a:p>
            <a:endParaRPr lang="en-US"/>
          </a:p>
        </p:txBody>
      </p:sp>
      <p:sp>
        <p:nvSpPr>
          <p:cNvPr id="215" name="s215"/>
          <p:cNvSpPr txBox="1"/>
          <p:nvPr/>
        </p:nvSpPr>
        <p:spPr>
          <a:xfrm>
            <a:off x="7493000" y="2413000"/>
            <a:ext cx="1676400" cy="2286000"/>
          </a:xfrm>
          <a:prstGeom prst="rect">
            <a:avLst/>
          </a:prstGeom>
          <a:noFill/>
          <a:ln>
            <a:noFill/>
          </a:ln>
        </p:spPr>
        <p:txBody>
          <a:bodyPr wrap="square" lIns="0" tIns="0" rIns="0" bIns="0" anchor="t">
            <a:normAutofit/>
          </a:bodyPr>
          <a:lstStyle/>
          <a:p>
            <a:pPr marL="0" indent="0" algn="l">
              <a:buNone/>
            </a:pPr>
            <a:r>
              <a:rPr lang="en-US" sz="1600" b="1" i="0" spc="200" dirty="0">
                <a:solidFill>
                  <a:srgbClr val="0F9ED5">
                    <a:alpha val="100000"/>
                  </a:srgbClr>
                </a:solidFill>
              </a:rPr>
              <a:t>04</a:t>
            </a:r>
          </a:p>
          <a:p>
            <a:pPr marL="0" indent="0" algn="l">
              <a:buNone/>
            </a:pPr>
            <a:r>
              <a:rPr lang="en-US" sz="2400" b="1" i="0" dirty="0">
                <a:solidFill>
                  <a:srgbClr val="F2F7FA">
                    <a:alpha val="100000"/>
                  </a:srgbClr>
                </a:solidFill>
              </a:rPr>
              <a:t>Automate</a:t>
            </a:r>
          </a:p>
          <a:p>
            <a:pPr marL="0" indent="0" algn="l">
              <a:buNone/>
            </a:pPr>
            <a:r>
              <a:rPr lang="en-US" sz="1500" b="0" i="0" dirty="0">
                <a:solidFill>
                  <a:srgbClr val="A9C1D4">
                    <a:alpha val="100000"/>
                  </a:srgbClr>
                </a:solidFill>
              </a:rPr>
              <a:t>without losing governance</a:t>
            </a:r>
          </a:p>
        </p:txBody>
      </p:sp>
      <p:sp>
        <p:nvSpPr>
          <p:cNvPr id="216" name="s216"/>
          <p:cNvSpPr txBox="1"/>
          <p:nvPr/>
        </p:nvSpPr>
        <p:spPr>
          <a:xfrm>
            <a:off x="9499600" y="2159000"/>
            <a:ext cx="2032000" cy="2667000"/>
          </a:xfrm>
          <a:prstGeom prst="rect">
            <a:avLst/>
          </a:prstGeom>
          <a:solidFill>
            <a:srgbClr val="17324A">
              <a:alpha val="70000"/>
            </a:srgbClr>
          </a:solidFill>
          <a:ln w="12700">
            <a:solidFill>
              <a:srgbClr val="FF6B6B">
                <a:alpha val="45000"/>
              </a:srgbClr>
            </a:solidFill>
          </a:ln>
        </p:spPr>
        <p:txBody>
          <a:bodyPr wrap="square" lIns="177800" tIns="127000" rIns="177800" bIns="127000" anchor="t">
            <a:normAutofit/>
          </a:bodyPr>
          <a:lstStyle/>
          <a:p>
            <a:endParaRPr lang="en-US"/>
          </a:p>
        </p:txBody>
      </p:sp>
      <p:sp>
        <p:nvSpPr>
          <p:cNvPr id="217" name="s217"/>
          <p:cNvSpPr txBox="1"/>
          <p:nvPr/>
        </p:nvSpPr>
        <p:spPr>
          <a:xfrm>
            <a:off x="9499600" y="2159000"/>
            <a:ext cx="2032000" cy="50800"/>
          </a:xfrm>
          <a:prstGeom prst="rect">
            <a:avLst/>
          </a:prstGeom>
          <a:solidFill>
            <a:srgbClr val="FF6B6B">
              <a:alpha val="100000"/>
            </a:srgbClr>
          </a:solidFill>
          <a:ln>
            <a:noFill/>
          </a:ln>
        </p:spPr>
        <p:txBody>
          <a:bodyPr wrap="square" lIns="177800" tIns="127000" rIns="177800" bIns="127000" anchor="t">
            <a:normAutofit fontScale="25000" lnSpcReduction="20000"/>
          </a:bodyPr>
          <a:lstStyle/>
          <a:p>
            <a:endParaRPr lang="en-US"/>
          </a:p>
        </p:txBody>
      </p:sp>
      <p:sp>
        <p:nvSpPr>
          <p:cNvPr id="218" name="s218"/>
          <p:cNvSpPr txBox="1"/>
          <p:nvPr/>
        </p:nvSpPr>
        <p:spPr>
          <a:xfrm>
            <a:off x="9677400" y="2413000"/>
            <a:ext cx="1676400" cy="2286000"/>
          </a:xfrm>
          <a:prstGeom prst="rect">
            <a:avLst/>
          </a:prstGeom>
          <a:noFill/>
          <a:ln>
            <a:noFill/>
          </a:ln>
        </p:spPr>
        <p:txBody>
          <a:bodyPr wrap="square" lIns="0" tIns="0" rIns="0" bIns="0" anchor="t">
            <a:normAutofit/>
          </a:bodyPr>
          <a:lstStyle/>
          <a:p>
            <a:pPr marL="0" indent="0" algn="l">
              <a:buNone/>
            </a:pPr>
            <a:r>
              <a:rPr lang="en-US" sz="1600" b="1" i="0" spc="200" dirty="0">
                <a:solidFill>
                  <a:srgbClr val="FF6B6B">
                    <a:alpha val="100000"/>
                  </a:srgbClr>
                </a:solidFill>
              </a:rPr>
              <a:t>05</a:t>
            </a:r>
          </a:p>
          <a:p>
            <a:pPr marL="0" indent="0" algn="l">
              <a:buNone/>
            </a:pPr>
            <a:r>
              <a:rPr lang="en-US" sz="2400" b="1" i="0" dirty="0">
                <a:solidFill>
                  <a:srgbClr val="F2F7FA">
                    <a:alpha val="100000"/>
                  </a:srgbClr>
                </a:solidFill>
              </a:rPr>
              <a:t>Measure</a:t>
            </a:r>
          </a:p>
          <a:p>
            <a:pPr marL="0" indent="0" algn="l">
              <a:buNone/>
            </a:pPr>
            <a:r>
              <a:rPr lang="en-US" sz="1500" b="0" i="0" dirty="0">
                <a:solidFill>
                  <a:srgbClr val="A9C1D4">
                    <a:alpha val="100000"/>
                  </a:srgbClr>
                </a:solidFill>
              </a:rPr>
              <a:t>cost, quality and adoption</a:t>
            </a:r>
          </a:p>
        </p:txBody>
      </p:sp>
      <p:sp>
        <p:nvSpPr>
          <p:cNvPr id="219" name="s219"/>
          <p:cNvSpPr txBox="1"/>
          <p:nvPr/>
        </p:nvSpPr>
        <p:spPr>
          <a:xfrm>
            <a:off x="762000" y="5232400"/>
            <a:ext cx="76200" cy="939800"/>
          </a:xfrm>
          <a:prstGeom prst="rect">
            <a:avLst/>
          </a:prstGeom>
          <a:solidFill>
            <a:srgbClr val="FFB020">
              <a:alpha val="100000"/>
            </a:srgbClr>
          </a:solidFill>
          <a:ln>
            <a:noFill/>
          </a:ln>
        </p:spPr>
        <p:txBody>
          <a:bodyPr wrap="square" lIns="177800" tIns="127000" rIns="177800" bIns="127000" anchor="t">
            <a:normAutofit/>
          </a:bodyPr>
          <a:lstStyle/>
          <a:p>
            <a:endParaRPr lang="en-US"/>
          </a:p>
        </p:txBody>
      </p:sp>
      <p:sp>
        <p:nvSpPr>
          <p:cNvPr id="220" name="s220"/>
          <p:cNvSpPr txBox="1"/>
          <p:nvPr/>
        </p:nvSpPr>
        <p:spPr>
          <a:xfrm>
            <a:off x="1016000" y="5232400"/>
            <a:ext cx="10160000" cy="939800"/>
          </a:xfrm>
          <a:prstGeom prst="rect">
            <a:avLst/>
          </a:prstGeom>
          <a:noFill/>
          <a:ln>
            <a:noFill/>
          </a:ln>
        </p:spPr>
        <p:txBody>
          <a:bodyPr wrap="square" lIns="0" tIns="0" rIns="0" bIns="0" anchor="t">
            <a:normAutofit/>
          </a:bodyPr>
          <a:lstStyle/>
          <a:p>
            <a:pPr marL="0" indent="0" algn="l">
              <a:buNone/>
            </a:pPr>
            <a:r>
              <a:rPr lang="en-US" sz="2000" b="1" i="0" dirty="0">
                <a:solidFill>
                  <a:srgbClr val="F2F7FA">
                    <a:alpha val="100000"/>
                  </a:srgbClr>
                </a:solidFill>
              </a:rPr>
              <a:t>Four live demos, real commands and a cost calculation — including where the feature stops.</a:t>
            </a:r>
          </a:p>
          <a:p>
            <a:pPr marL="0" indent="0" algn="l">
              <a:buNone/>
            </a:pPr>
            <a:r>
              <a:rPr lang="en-US" sz="1500" b="0" i="0" dirty="0">
                <a:solidFill>
                  <a:srgbClr val="A9C1D4">
                    <a:alpha val="100000"/>
                  </a:srgbClr>
                </a:solidFill>
              </a:rPr>
              <a:t>File-level archive is not records management, not a deletion policy and not a repair for poor information architecture.</a:t>
            </a:r>
          </a:p>
        </p:txBody>
      </p:sp>
    </p:spTree>
    <p:extLst>
      <p:ext uri="{BB962C8B-B14F-4D97-AF65-F5344CB8AC3E}">
        <p14:creationId xmlns:p14="http://schemas.microsoft.com/office/powerpoint/2010/main" val="12985135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s201"/>
          <p:cNvSpPr txBox="1"/>
          <p:nvPr/>
        </p:nvSpPr>
        <p:spPr>
          <a:xfrm>
            <a:off x="762000" y="558800"/>
            <a:ext cx="8890000" cy="330200"/>
          </a:xfrm>
          <a:prstGeom prst="rect">
            <a:avLst/>
          </a:prstGeom>
          <a:noFill/>
          <a:ln>
            <a:noFill/>
          </a:ln>
        </p:spPr>
        <p:txBody>
          <a:bodyPr wrap="square" lIns="0" tIns="0" rIns="0" bIns="0" anchor="t">
            <a:normAutofit/>
          </a:bodyPr>
          <a:lstStyle/>
          <a:p>
            <a:pPr marL="0" indent="0" algn="l">
              <a:buNone/>
            </a:pPr>
            <a:r>
              <a:rPr lang="en-US" sz="1400" b="1" i="0" spc="300" dirty="0">
                <a:solidFill>
                  <a:srgbClr val="2AC4E0">
                    <a:alpha val="100000"/>
                  </a:srgbClr>
                </a:solidFill>
              </a:rPr>
              <a:t>THE RECURRING CASE</a:t>
            </a:r>
          </a:p>
        </p:txBody>
      </p:sp>
      <p:sp>
        <p:nvSpPr>
          <p:cNvPr id="202" name="s202"/>
          <p:cNvSpPr txBox="1"/>
          <p:nvPr/>
        </p:nvSpPr>
        <p:spPr>
          <a:xfrm>
            <a:off x="711200" y="914400"/>
            <a:ext cx="10668000" cy="609600"/>
          </a:xfrm>
          <a:prstGeom prst="rect">
            <a:avLst/>
          </a:prstGeom>
          <a:noFill/>
          <a:ln>
            <a:noFill/>
          </a:ln>
        </p:spPr>
        <p:txBody>
          <a:bodyPr wrap="square" lIns="0" tIns="0" rIns="0" bIns="0" anchor="t">
            <a:normAutofit/>
          </a:bodyPr>
          <a:lstStyle/>
          <a:p>
            <a:pPr marL="0" indent="0" algn="l">
              <a:buNone/>
            </a:pPr>
            <a:r>
              <a:rPr lang="en-US" sz="3200" b="1" i="0" dirty="0">
                <a:solidFill>
                  <a:srgbClr val="F2F7FA">
                    <a:alpha val="100000"/>
                  </a:srgbClr>
                </a:solidFill>
              </a:rPr>
              <a:t>Project Phoenix is finished. Its site is not.</a:t>
            </a:r>
          </a:p>
        </p:txBody>
      </p:sp>
      <p:sp>
        <p:nvSpPr>
          <p:cNvPr id="203" name="s203"/>
          <p:cNvSpPr txBox="1"/>
          <p:nvPr/>
        </p:nvSpPr>
        <p:spPr>
          <a:xfrm>
            <a:off x="762000" y="1676400"/>
            <a:ext cx="10668000" cy="25400"/>
          </a:xfrm>
          <a:prstGeom prst="rect">
            <a:avLst/>
          </a:prstGeom>
          <a:solidFill>
            <a:srgbClr val="2AC4E0">
              <a:alpha val="35000"/>
            </a:srgbClr>
          </a:solidFill>
          <a:ln>
            <a:noFill/>
          </a:ln>
        </p:spPr>
        <p:txBody>
          <a:bodyPr wrap="square" lIns="177800" tIns="127000" rIns="177800" bIns="127000" anchor="t">
            <a:normAutofit fontScale="25000" lnSpcReduction="20000"/>
          </a:bodyPr>
          <a:lstStyle/>
          <a:p>
            <a:endParaRPr lang="en-US"/>
          </a:p>
        </p:txBody>
      </p:sp>
      <p:sp>
        <p:nvSpPr>
          <p:cNvPr id="204" name="s204"/>
          <p:cNvSpPr txBox="1"/>
          <p:nvPr/>
        </p:nvSpPr>
        <p:spPr>
          <a:xfrm>
            <a:off x="762000" y="2082800"/>
            <a:ext cx="10668000" cy="2946400"/>
          </a:xfrm>
          <a:prstGeom prst="roundRect">
            <a:avLst/>
          </a:prstGeom>
          <a:solidFill>
            <a:srgbClr val="0E2841">
              <a:alpha val="45000"/>
            </a:srgbClr>
          </a:solidFill>
          <a:ln w="12700">
            <a:solidFill>
              <a:srgbClr val="7C9CB8">
                <a:alpha val="35000"/>
              </a:srgbClr>
            </a:solidFill>
          </a:ln>
        </p:spPr>
        <p:txBody>
          <a:bodyPr wrap="square" lIns="177800" tIns="127000" rIns="177800" bIns="127000" anchor="t">
            <a:normAutofit/>
          </a:bodyPr>
          <a:lstStyle/>
          <a:p>
            <a:endParaRPr lang="en-US"/>
          </a:p>
        </p:txBody>
      </p:sp>
      <p:sp>
        <p:nvSpPr>
          <p:cNvPr id="205" name="s205"/>
          <p:cNvSpPr txBox="1"/>
          <p:nvPr/>
        </p:nvSpPr>
        <p:spPr>
          <a:xfrm>
            <a:off x="965200" y="2209800"/>
            <a:ext cx="6350000" cy="304800"/>
          </a:xfrm>
          <a:prstGeom prst="rect">
            <a:avLst/>
          </a:prstGeom>
          <a:noFill/>
          <a:ln>
            <a:noFill/>
          </a:ln>
        </p:spPr>
        <p:txBody>
          <a:bodyPr wrap="square" lIns="0" tIns="0" rIns="0" bIns="0" anchor="t">
            <a:normAutofit/>
          </a:bodyPr>
          <a:lstStyle/>
          <a:p>
            <a:pPr marL="0" indent="0" algn="l">
              <a:buNone/>
            </a:pPr>
            <a:r>
              <a:rPr lang="en-US" sz="1400" b="1" i="0" spc="150" dirty="0">
                <a:solidFill>
                  <a:srgbClr val="A9C1D4">
                    <a:alpha val="100000"/>
                  </a:srgbClr>
                </a:solidFill>
              </a:rPr>
              <a:t>SharePoint site  ·  /sites/Project-Phoenix  ·  one library</a:t>
            </a:r>
          </a:p>
        </p:txBody>
      </p:sp>
      <p:sp>
        <p:nvSpPr>
          <p:cNvPr id="206" name="s206"/>
          <p:cNvSpPr txBox="1"/>
          <p:nvPr/>
        </p:nvSpPr>
        <p:spPr>
          <a:xfrm>
            <a:off x="1066800" y="2641600"/>
            <a:ext cx="4191000" cy="2184400"/>
          </a:xfrm>
          <a:prstGeom prst="rect">
            <a:avLst/>
          </a:prstGeom>
          <a:solidFill>
            <a:srgbClr val="3DD68C">
              <a:alpha val="12000"/>
            </a:srgbClr>
          </a:solidFill>
          <a:ln w="12700">
            <a:solidFill>
              <a:srgbClr val="3DD68C">
                <a:alpha val="80000"/>
              </a:srgbClr>
            </a:solidFill>
          </a:ln>
        </p:spPr>
        <p:txBody>
          <a:bodyPr wrap="square" lIns="177800" tIns="127000" rIns="177800" bIns="127000" anchor="t">
            <a:normAutofit/>
          </a:bodyPr>
          <a:lstStyle/>
          <a:p>
            <a:endParaRPr lang="en-US"/>
          </a:p>
        </p:txBody>
      </p:sp>
      <p:sp>
        <p:nvSpPr>
          <p:cNvPr id="207" name="s207"/>
          <p:cNvSpPr txBox="1"/>
          <p:nvPr/>
        </p:nvSpPr>
        <p:spPr>
          <a:xfrm>
            <a:off x="1270000" y="2794000"/>
            <a:ext cx="3810000" cy="1905000"/>
          </a:xfrm>
          <a:prstGeom prst="rect">
            <a:avLst/>
          </a:prstGeom>
          <a:noFill/>
          <a:ln>
            <a:noFill/>
          </a:ln>
        </p:spPr>
        <p:txBody>
          <a:bodyPr wrap="square" lIns="0" tIns="0" rIns="0" bIns="0" anchor="t">
            <a:normAutofit/>
          </a:bodyPr>
          <a:lstStyle/>
          <a:p>
            <a:pPr marL="0" indent="0" algn="l">
              <a:buNone/>
            </a:pPr>
            <a:r>
              <a:rPr lang="en-US" sz="1400" b="1" i="0" spc="250" dirty="0">
                <a:solidFill>
                  <a:srgbClr val="3DD68C">
                    <a:alpha val="100000"/>
                  </a:srgbClr>
                </a:solidFill>
              </a:rPr>
              <a:t>ACTIVE</a:t>
            </a:r>
          </a:p>
          <a:p>
            <a:pPr marL="0" indent="0" algn="l">
              <a:buNone/>
            </a:pPr>
            <a:r>
              <a:rPr lang="en-US" sz="5400" b="1" i="0" dirty="0">
                <a:solidFill>
                  <a:srgbClr val="3DD68C">
                    <a:alpha val="100000"/>
                  </a:srgbClr>
                </a:solidFill>
              </a:rPr>
              <a:t>12</a:t>
            </a:r>
          </a:p>
          <a:p>
            <a:pPr marL="0" indent="0" algn="l">
              <a:buNone/>
            </a:pPr>
            <a:r>
              <a:rPr lang="en-US" sz="1500" b="0" i="0" dirty="0">
                <a:solidFill>
                  <a:srgbClr val="F2F7FA">
                    <a:alpha val="100000"/>
                  </a:srgbClr>
                </a:solidFill>
              </a:rPr>
              <a:t>current operational documents, used every week</a:t>
            </a:r>
          </a:p>
        </p:txBody>
      </p:sp>
      <p:sp>
        <p:nvSpPr>
          <p:cNvPr id="208" name="s208"/>
          <p:cNvSpPr txBox="1"/>
          <p:nvPr/>
        </p:nvSpPr>
        <p:spPr>
          <a:xfrm>
            <a:off x="5562600" y="2641600"/>
            <a:ext cx="5664200" cy="2184400"/>
          </a:xfrm>
          <a:prstGeom prst="rect">
            <a:avLst/>
          </a:prstGeom>
          <a:solidFill>
            <a:srgbClr val="7C9CB8">
              <a:alpha val="10000"/>
            </a:srgbClr>
          </a:solidFill>
          <a:ln w="12700">
            <a:solidFill>
              <a:srgbClr val="7C9CB8">
                <a:alpha val="70000"/>
              </a:srgbClr>
            </a:solidFill>
          </a:ln>
        </p:spPr>
        <p:txBody>
          <a:bodyPr wrap="square" lIns="177800" tIns="127000" rIns="177800" bIns="127000" anchor="t">
            <a:normAutofit/>
          </a:bodyPr>
          <a:lstStyle/>
          <a:p>
            <a:endParaRPr lang="en-US"/>
          </a:p>
        </p:txBody>
      </p:sp>
      <p:sp>
        <p:nvSpPr>
          <p:cNvPr id="209" name="s209"/>
          <p:cNvSpPr txBox="1"/>
          <p:nvPr/>
        </p:nvSpPr>
        <p:spPr>
          <a:xfrm>
            <a:off x="5765800" y="2794000"/>
            <a:ext cx="5283200" cy="1905000"/>
          </a:xfrm>
          <a:prstGeom prst="rect">
            <a:avLst/>
          </a:prstGeom>
          <a:noFill/>
          <a:ln>
            <a:noFill/>
          </a:ln>
        </p:spPr>
        <p:txBody>
          <a:bodyPr wrap="square" lIns="0" tIns="0" rIns="0" bIns="0" anchor="t">
            <a:normAutofit/>
          </a:bodyPr>
          <a:lstStyle/>
          <a:p>
            <a:pPr marL="0" indent="0" algn="l">
              <a:buNone/>
            </a:pPr>
            <a:r>
              <a:rPr lang="en-US" sz="1400" b="1" i="0" spc="250" dirty="0">
                <a:solidFill>
                  <a:srgbClr val="A9C1D4">
                    <a:alpha val="100000"/>
                  </a:srgbClr>
                </a:solidFill>
              </a:rPr>
              <a:t>INACTIVE</a:t>
            </a:r>
          </a:p>
          <a:p>
            <a:pPr marL="0" indent="0" algn="l">
              <a:buNone/>
            </a:pPr>
            <a:r>
              <a:rPr lang="en-US" sz="5400" b="1" i="0" dirty="0">
                <a:solidFill>
                  <a:srgbClr val="A9C1D4">
                    <a:alpha val="100000"/>
                  </a:srgbClr>
                </a:solidFill>
              </a:rPr>
              <a:t>8,400</a:t>
            </a:r>
          </a:p>
          <a:p>
            <a:pPr marL="0" indent="0" algn="l">
              <a:buNone/>
            </a:pPr>
            <a:r>
              <a:rPr lang="en-US" sz="1500" b="0" i="0" dirty="0">
                <a:solidFill>
                  <a:srgbClr val="F2F7FA">
                    <a:alpha val="100000"/>
                  </a:srgbClr>
                </a:solidFill>
              </a:rPr>
              <a:t>completed-project deliverables, drawings and reports</a:t>
            </a:r>
          </a:p>
        </p:txBody>
      </p:sp>
      <p:sp>
        <p:nvSpPr>
          <p:cNvPr id="210" name="s210"/>
          <p:cNvSpPr txBox="1"/>
          <p:nvPr/>
        </p:nvSpPr>
        <p:spPr>
          <a:xfrm>
            <a:off x="762000" y="5257800"/>
            <a:ext cx="5207000" cy="838200"/>
          </a:xfrm>
          <a:prstGeom prst="rect">
            <a:avLst/>
          </a:prstGeom>
          <a:noFill/>
          <a:ln>
            <a:noFill/>
          </a:ln>
        </p:spPr>
        <p:txBody>
          <a:bodyPr wrap="square" lIns="0" tIns="0" rIns="0" bIns="0" anchor="t">
            <a:normAutofit/>
          </a:bodyPr>
          <a:lstStyle/>
          <a:p>
            <a:pPr marL="0" indent="0" algn="l">
              <a:buNone/>
            </a:pPr>
            <a:r>
              <a:rPr lang="en-US" sz="1700" b="1" i="0" dirty="0">
                <a:solidFill>
                  <a:srgbClr val="FF6B6B">
                    <a:alpha val="100000"/>
                  </a:srgbClr>
                </a:solidFill>
              </a:rPr>
              <a:t>Delete everything?  Not acceptable.</a:t>
            </a:r>
          </a:p>
          <a:p>
            <a:pPr marL="0" indent="0" algn="l">
              <a:buNone/>
            </a:pPr>
            <a:r>
              <a:rPr lang="en-US" sz="1700" b="1" i="0" dirty="0">
                <a:solidFill>
                  <a:srgbClr val="FF6B6B">
                    <a:alpha val="100000"/>
                  </a:srgbClr>
                </a:solidFill>
              </a:rPr>
              <a:t>Archive the whole site?  Operations still works there.</a:t>
            </a:r>
          </a:p>
        </p:txBody>
      </p:sp>
      <p:sp>
        <p:nvSpPr>
          <p:cNvPr id="211" name="s211"/>
          <p:cNvSpPr txBox="1"/>
          <p:nvPr/>
        </p:nvSpPr>
        <p:spPr>
          <a:xfrm>
            <a:off x="6223000" y="5257800"/>
            <a:ext cx="5207000" cy="838200"/>
          </a:xfrm>
          <a:prstGeom prst="rect">
            <a:avLst/>
          </a:prstGeom>
          <a:noFill/>
          <a:ln>
            <a:noFill/>
          </a:ln>
        </p:spPr>
        <p:txBody>
          <a:bodyPr wrap="square" lIns="0" tIns="0" rIns="0" bIns="0" anchor="t">
            <a:normAutofit/>
          </a:bodyPr>
          <a:lstStyle/>
          <a:p>
            <a:pPr marL="0" indent="0" algn="l">
              <a:buNone/>
            </a:pPr>
            <a:r>
              <a:rPr lang="en-US" sz="1700" b="1" i="0" dirty="0">
                <a:solidFill>
                  <a:srgbClr val="FFB020">
                    <a:alpha val="100000"/>
                  </a:srgbClr>
                </a:solidFill>
              </a:rPr>
              <a:t>There is no safe all-or-nothing choice.</a:t>
            </a:r>
          </a:p>
          <a:p>
            <a:pPr marL="0" indent="0" algn="l">
              <a:buNone/>
            </a:pPr>
            <a:r>
              <a:rPr lang="en-US" sz="1400" b="0" i="1" dirty="0">
                <a:solidFill>
                  <a:srgbClr val="A9C1D4">
                    <a:alpha val="100000"/>
                  </a:srgbClr>
                </a:solidFill>
              </a:rPr>
              <a:t>Example data for the Project Phoenix story.</a:t>
            </a:r>
          </a:p>
        </p:txBody>
      </p:sp>
    </p:spTree>
    <p:extLst>
      <p:ext uri="{BB962C8B-B14F-4D97-AF65-F5344CB8AC3E}">
        <p14:creationId xmlns:p14="http://schemas.microsoft.com/office/powerpoint/2010/main" val="4458685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s201"/>
          <p:cNvSpPr txBox="1"/>
          <p:nvPr/>
        </p:nvSpPr>
        <p:spPr>
          <a:xfrm>
            <a:off x="762000" y="558800"/>
            <a:ext cx="8890000" cy="330200"/>
          </a:xfrm>
          <a:prstGeom prst="rect">
            <a:avLst/>
          </a:prstGeom>
          <a:noFill/>
          <a:ln>
            <a:noFill/>
          </a:ln>
        </p:spPr>
        <p:txBody>
          <a:bodyPr wrap="square" lIns="0" tIns="0" rIns="0" bIns="0" anchor="t">
            <a:normAutofit/>
          </a:bodyPr>
          <a:lstStyle/>
          <a:p>
            <a:pPr marL="0" indent="0" algn="l">
              <a:buNone/>
            </a:pPr>
            <a:r>
              <a:rPr lang="en-US" sz="1400" b="1" i="0" spc="300" dirty="0">
                <a:solidFill>
                  <a:srgbClr val="2AC4E0">
                    <a:alpha val="100000"/>
                  </a:srgbClr>
                </a:solidFill>
              </a:rPr>
              <a:t>WHY IT ACCUMULATES</a:t>
            </a:r>
          </a:p>
        </p:txBody>
      </p:sp>
      <p:sp>
        <p:nvSpPr>
          <p:cNvPr id="202" name="s202"/>
          <p:cNvSpPr txBox="1"/>
          <p:nvPr/>
        </p:nvSpPr>
        <p:spPr>
          <a:xfrm>
            <a:off x="711200" y="914400"/>
            <a:ext cx="10668000" cy="609600"/>
          </a:xfrm>
          <a:prstGeom prst="rect">
            <a:avLst/>
          </a:prstGeom>
          <a:noFill/>
          <a:ln>
            <a:noFill/>
          </a:ln>
        </p:spPr>
        <p:txBody>
          <a:bodyPr wrap="square" lIns="0" tIns="0" rIns="0" bIns="0" anchor="t">
            <a:normAutofit/>
          </a:bodyPr>
          <a:lstStyle/>
          <a:p>
            <a:pPr marL="0" indent="0" algn="l">
              <a:buNone/>
            </a:pPr>
            <a:r>
              <a:rPr lang="en-US" sz="3200" b="1" i="0" dirty="0">
                <a:solidFill>
                  <a:srgbClr val="F2F7FA">
                    <a:alpha val="100000"/>
                  </a:srgbClr>
                </a:solidFill>
              </a:rPr>
              <a:t>Content has gravity</a:t>
            </a:r>
          </a:p>
        </p:txBody>
      </p:sp>
      <p:sp>
        <p:nvSpPr>
          <p:cNvPr id="203" name="s203"/>
          <p:cNvSpPr txBox="1"/>
          <p:nvPr/>
        </p:nvSpPr>
        <p:spPr>
          <a:xfrm>
            <a:off x="762000" y="1676400"/>
            <a:ext cx="10668000" cy="25400"/>
          </a:xfrm>
          <a:prstGeom prst="rect">
            <a:avLst/>
          </a:prstGeom>
          <a:solidFill>
            <a:srgbClr val="2AC4E0">
              <a:alpha val="35000"/>
            </a:srgbClr>
          </a:solidFill>
          <a:ln>
            <a:noFill/>
          </a:ln>
        </p:spPr>
        <p:txBody>
          <a:bodyPr wrap="square" lIns="177800" tIns="127000" rIns="177800" bIns="127000" anchor="t">
            <a:normAutofit fontScale="25000" lnSpcReduction="20000"/>
          </a:bodyPr>
          <a:lstStyle/>
          <a:p>
            <a:endParaRPr lang="en-US"/>
          </a:p>
        </p:txBody>
      </p:sp>
      <p:sp>
        <p:nvSpPr>
          <p:cNvPr id="204" name="s204"/>
          <p:cNvSpPr txBox="1"/>
          <p:nvPr/>
        </p:nvSpPr>
        <p:spPr>
          <a:xfrm>
            <a:off x="762000" y="2133600"/>
            <a:ext cx="76200" cy="685800"/>
          </a:xfrm>
          <a:prstGeom prst="rect">
            <a:avLst/>
          </a:prstGeom>
          <a:solidFill>
            <a:srgbClr val="2AC4E0">
              <a:alpha val="70000"/>
            </a:srgbClr>
          </a:solidFill>
          <a:ln>
            <a:noFill/>
          </a:ln>
        </p:spPr>
        <p:txBody>
          <a:bodyPr wrap="square" lIns="177800" tIns="127000" rIns="177800" bIns="127000" anchor="t">
            <a:normAutofit/>
          </a:bodyPr>
          <a:lstStyle/>
          <a:p>
            <a:endParaRPr lang="en-US"/>
          </a:p>
        </p:txBody>
      </p:sp>
      <p:sp>
        <p:nvSpPr>
          <p:cNvPr id="205" name="s205"/>
          <p:cNvSpPr txBox="1"/>
          <p:nvPr/>
        </p:nvSpPr>
        <p:spPr>
          <a:xfrm>
            <a:off x="990600" y="2082800"/>
            <a:ext cx="5080000" cy="762000"/>
          </a:xfrm>
          <a:prstGeom prst="rect">
            <a:avLst/>
          </a:prstGeom>
          <a:noFill/>
          <a:ln>
            <a:noFill/>
          </a:ln>
        </p:spPr>
        <p:txBody>
          <a:bodyPr wrap="square" lIns="0" tIns="0" rIns="0" bIns="0" anchor="t">
            <a:normAutofit/>
          </a:bodyPr>
          <a:lstStyle/>
          <a:p>
            <a:pPr marL="0" indent="0" algn="l">
              <a:buNone/>
            </a:pPr>
            <a:r>
              <a:rPr lang="en-US" sz="2000" b="1" i="0" dirty="0">
                <a:solidFill>
                  <a:srgbClr val="F2F7FA">
                    <a:alpha val="100000"/>
                  </a:srgbClr>
                </a:solidFill>
              </a:rPr>
              <a:t>Migrations bring history forward</a:t>
            </a:r>
          </a:p>
          <a:p>
            <a:pPr marL="0" indent="0" algn="l">
              <a:buNone/>
            </a:pPr>
            <a:r>
              <a:rPr lang="en-US" sz="1500" b="0" i="0" dirty="0">
                <a:solidFill>
                  <a:srgbClr val="A9C1D4">
                    <a:alpha val="100000"/>
                  </a:srgbClr>
                </a:solidFill>
              </a:rPr>
              <a:t>file servers arrive complete with their past</a:t>
            </a:r>
          </a:p>
        </p:txBody>
      </p:sp>
      <p:sp>
        <p:nvSpPr>
          <p:cNvPr id="206" name="s206"/>
          <p:cNvSpPr txBox="1"/>
          <p:nvPr/>
        </p:nvSpPr>
        <p:spPr>
          <a:xfrm>
            <a:off x="762000" y="3022600"/>
            <a:ext cx="76200" cy="685800"/>
          </a:xfrm>
          <a:prstGeom prst="rect">
            <a:avLst/>
          </a:prstGeom>
          <a:solidFill>
            <a:srgbClr val="2AC4E0">
              <a:alpha val="70000"/>
            </a:srgbClr>
          </a:solidFill>
          <a:ln>
            <a:noFill/>
          </a:ln>
        </p:spPr>
        <p:txBody>
          <a:bodyPr wrap="square" lIns="177800" tIns="127000" rIns="177800" bIns="127000" anchor="t">
            <a:normAutofit/>
          </a:bodyPr>
          <a:lstStyle/>
          <a:p>
            <a:endParaRPr lang="en-US"/>
          </a:p>
        </p:txBody>
      </p:sp>
      <p:sp>
        <p:nvSpPr>
          <p:cNvPr id="207" name="s207"/>
          <p:cNvSpPr txBox="1"/>
          <p:nvPr/>
        </p:nvSpPr>
        <p:spPr>
          <a:xfrm>
            <a:off x="990600" y="2971800"/>
            <a:ext cx="5080000" cy="762000"/>
          </a:xfrm>
          <a:prstGeom prst="rect">
            <a:avLst/>
          </a:prstGeom>
          <a:noFill/>
          <a:ln>
            <a:noFill/>
          </a:ln>
        </p:spPr>
        <p:txBody>
          <a:bodyPr wrap="square" lIns="0" tIns="0" rIns="0" bIns="0" anchor="t">
            <a:normAutofit/>
          </a:bodyPr>
          <a:lstStyle/>
          <a:p>
            <a:pPr marL="0" indent="0" algn="l">
              <a:buNone/>
            </a:pPr>
            <a:r>
              <a:rPr lang="en-US" sz="2000" b="1" i="0" dirty="0">
                <a:solidFill>
                  <a:srgbClr val="F2F7FA">
                    <a:alpha val="100000"/>
                  </a:srgbClr>
                </a:solidFill>
              </a:rPr>
              <a:t>Projects end, sites remain</a:t>
            </a:r>
          </a:p>
          <a:p>
            <a:pPr marL="0" indent="0" algn="l">
              <a:buNone/>
            </a:pPr>
            <a:r>
              <a:rPr lang="en-US" sz="1500" b="0" i="0" dirty="0">
                <a:solidFill>
                  <a:srgbClr val="A9C1D4">
                    <a:alpha val="100000"/>
                  </a:srgbClr>
                </a:solidFill>
              </a:rPr>
              <a:t>the workspace outlives the work</a:t>
            </a:r>
          </a:p>
        </p:txBody>
      </p:sp>
      <p:sp>
        <p:nvSpPr>
          <p:cNvPr id="208" name="s208"/>
          <p:cNvSpPr txBox="1"/>
          <p:nvPr/>
        </p:nvSpPr>
        <p:spPr>
          <a:xfrm>
            <a:off x="762000" y="3911600"/>
            <a:ext cx="76200" cy="685800"/>
          </a:xfrm>
          <a:prstGeom prst="rect">
            <a:avLst/>
          </a:prstGeom>
          <a:solidFill>
            <a:srgbClr val="2AC4E0">
              <a:alpha val="70000"/>
            </a:srgbClr>
          </a:solidFill>
          <a:ln>
            <a:noFill/>
          </a:ln>
        </p:spPr>
        <p:txBody>
          <a:bodyPr wrap="square" lIns="177800" tIns="127000" rIns="177800" bIns="127000" anchor="t">
            <a:normAutofit/>
          </a:bodyPr>
          <a:lstStyle/>
          <a:p>
            <a:endParaRPr lang="en-US"/>
          </a:p>
        </p:txBody>
      </p:sp>
      <p:sp>
        <p:nvSpPr>
          <p:cNvPr id="209" name="s209"/>
          <p:cNvSpPr txBox="1"/>
          <p:nvPr/>
        </p:nvSpPr>
        <p:spPr>
          <a:xfrm>
            <a:off x="990600" y="3860800"/>
            <a:ext cx="5080000" cy="762000"/>
          </a:xfrm>
          <a:prstGeom prst="rect">
            <a:avLst/>
          </a:prstGeom>
          <a:noFill/>
          <a:ln>
            <a:noFill/>
          </a:ln>
        </p:spPr>
        <p:txBody>
          <a:bodyPr wrap="square" lIns="0" tIns="0" rIns="0" bIns="0" anchor="t">
            <a:normAutofit/>
          </a:bodyPr>
          <a:lstStyle/>
          <a:p>
            <a:pPr marL="0" indent="0" algn="l">
              <a:buNone/>
            </a:pPr>
            <a:r>
              <a:rPr lang="en-US" sz="2000" b="1" i="0" dirty="0">
                <a:solidFill>
                  <a:srgbClr val="F2F7FA">
                    <a:alpha val="100000"/>
                  </a:srgbClr>
                </a:solidFill>
              </a:rPr>
              <a:t>Copies and versions accumulate</a:t>
            </a:r>
          </a:p>
          <a:p>
            <a:pPr marL="0" indent="0" algn="l">
              <a:buNone/>
            </a:pPr>
            <a:r>
              <a:rPr lang="en-US" sz="1500" b="0" i="0" dirty="0">
                <a:solidFill>
                  <a:srgbClr val="A9C1D4">
                    <a:alpha val="100000"/>
                  </a:srgbClr>
                </a:solidFill>
              </a:rPr>
              <a:t>every export leaves a trace</a:t>
            </a:r>
          </a:p>
        </p:txBody>
      </p:sp>
      <p:sp>
        <p:nvSpPr>
          <p:cNvPr id="210" name="s210"/>
          <p:cNvSpPr txBox="1"/>
          <p:nvPr/>
        </p:nvSpPr>
        <p:spPr>
          <a:xfrm>
            <a:off x="762000" y="4800600"/>
            <a:ext cx="76200" cy="685800"/>
          </a:xfrm>
          <a:prstGeom prst="rect">
            <a:avLst/>
          </a:prstGeom>
          <a:solidFill>
            <a:srgbClr val="2AC4E0">
              <a:alpha val="70000"/>
            </a:srgbClr>
          </a:solidFill>
          <a:ln>
            <a:noFill/>
          </a:ln>
        </p:spPr>
        <p:txBody>
          <a:bodyPr wrap="square" lIns="177800" tIns="127000" rIns="177800" bIns="127000" anchor="t">
            <a:normAutofit/>
          </a:bodyPr>
          <a:lstStyle/>
          <a:p>
            <a:endParaRPr lang="en-US"/>
          </a:p>
        </p:txBody>
      </p:sp>
      <p:sp>
        <p:nvSpPr>
          <p:cNvPr id="211" name="s211"/>
          <p:cNvSpPr txBox="1"/>
          <p:nvPr/>
        </p:nvSpPr>
        <p:spPr>
          <a:xfrm>
            <a:off x="990600" y="4749800"/>
            <a:ext cx="5080000" cy="762000"/>
          </a:xfrm>
          <a:prstGeom prst="rect">
            <a:avLst/>
          </a:prstGeom>
          <a:noFill/>
          <a:ln>
            <a:noFill/>
          </a:ln>
        </p:spPr>
        <p:txBody>
          <a:bodyPr wrap="square" lIns="0" tIns="0" rIns="0" bIns="0" anchor="t">
            <a:normAutofit/>
          </a:bodyPr>
          <a:lstStyle/>
          <a:p>
            <a:pPr marL="0" indent="0" algn="l">
              <a:buNone/>
            </a:pPr>
            <a:r>
              <a:rPr lang="en-US" sz="2000" b="1" i="0" dirty="0">
                <a:solidFill>
                  <a:srgbClr val="F2F7FA">
                    <a:alpha val="100000"/>
                  </a:srgbClr>
                </a:solidFill>
              </a:rPr>
              <a:t>Ownership fades faster than storage</a:t>
            </a:r>
          </a:p>
          <a:p>
            <a:pPr marL="0" indent="0" algn="l">
              <a:buNone/>
            </a:pPr>
            <a:r>
              <a:rPr lang="en-US" sz="1500" b="0" i="0" dirty="0">
                <a:solidFill>
                  <a:srgbClr val="A9C1D4">
                    <a:alpha val="100000"/>
                  </a:srgbClr>
                </a:solidFill>
              </a:rPr>
              <a:t>the content stays, the owner moves on</a:t>
            </a:r>
          </a:p>
        </p:txBody>
      </p:sp>
      <p:sp>
        <p:nvSpPr>
          <p:cNvPr id="212" name="s212"/>
          <p:cNvSpPr txBox="1"/>
          <p:nvPr/>
        </p:nvSpPr>
        <p:spPr>
          <a:xfrm>
            <a:off x="6604000" y="2082800"/>
            <a:ext cx="4826000" cy="3124200"/>
          </a:xfrm>
          <a:prstGeom prst="roundRect">
            <a:avLst/>
          </a:prstGeom>
          <a:solidFill>
            <a:srgbClr val="17324A">
              <a:alpha val="55000"/>
            </a:srgbClr>
          </a:solidFill>
          <a:ln w="12700">
            <a:solidFill>
              <a:srgbClr val="7C9CB8">
                <a:alpha val="30000"/>
              </a:srgbClr>
            </a:solidFill>
          </a:ln>
        </p:spPr>
        <p:txBody>
          <a:bodyPr wrap="square" lIns="177800" tIns="127000" rIns="177800" bIns="127000" anchor="t">
            <a:normAutofit/>
          </a:bodyPr>
          <a:lstStyle/>
          <a:p>
            <a:endParaRPr lang="en-US"/>
          </a:p>
        </p:txBody>
      </p:sp>
      <p:sp>
        <p:nvSpPr>
          <p:cNvPr id="213" name="s213"/>
          <p:cNvSpPr txBox="1"/>
          <p:nvPr/>
        </p:nvSpPr>
        <p:spPr>
          <a:xfrm>
            <a:off x="6858000" y="2260600"/>
            <a:ext cx="4318000" cy="304800"/>
          </a:xfrm>
          <a:prstGeom prst="rect">
            <a:avLst/>
          </a:prstGeom>
          <a:noFill/>
          <a:ln>
            <a:noFill/>
          </a:ln>
        </p:spPr>
        <p:txBody>
          <a:bodyPr wrap="square" lIns="0" tIns="0" rIns="0" bIns="0" anchor="t">
            <a:normAutofit/>
          </a:bodyPr>
          <a:lstStyle/>
          <a:p>
            <a:pPr marL="0" indent="0" algn="ctr">
              <a:buNone/>
            </a:pPr>
            <a:r>
              <a:rPr lang="en-US" sz="1400" b="1" i="0" spc="250" dirty="0">
                <a:solidFill>
                  <a:srgbClr val="A9C1D4">
                    <a:alpha val="100000"/>
                  </a:srgbClr>
                </a:solidFill>
              </a:rPr>
              <a:t>THE GRAVITY WELL</a:t>
            </a:r>
          </a:p>
        </p:txBody>
      </p:sp>
      <p:sp>
        <p:nvSpPr>
          <p:cNvPr id="214" name="s214"/>
          <p:cNvSpPr txBox="1"/>
          <p:nvPr/>
        </p:nvSpPr>
        <p:spPr>
          <a:xfrm>
            <a:off x="7620000" y="2616200"/>
            <a:ext cx="2794000" cy="558800"/>
          </a:xfrm>
          <a:prstGeom prst="rect">
            <a:avLst/>
          </a:prstGeom>
          <a:solidFill>
            <a:srgbClr val="3DD68C">
              <a:alpha val="14000"/>
            </a:srgbClr>
          </a:solidFill>
          <a:ln w="12700">
            <a:solidFill>
              <a:srgbClr val="3DD68C">
                <a:alpha val="70000"/>
              </a:srgbClr>
            </a:solidFill>
          </a:ln>
        </p:spPr>
        <p:txBody>
          <a:bodyPr wrap="square" lIns="177800" tIns="127000" rIns="177800" bIns="127000" anchor="ctr">
            <a:normAutofit/>
          </a:bodyPr>
          <a:lstStyle/>
          <a:p>
            <a:pPr marL="0" indent="0" algn="ctr">
              <a:buNone/>
            </a:pPr>
            <a:r>
              <a:rPr lang="en-US" sz="1600" b="1" i="0" dirty="0">
                <a:solidFill>
                  <a:srgbClr val="3DD68C">
                    <a:alpha val="100000"/>
                  </a:srgbClr>
                </a:solidFill>
              </a:rPr>
              <a:t>Current files</a:t>
            </a:r>
          </a:p>
        </p:txBody>
      </p:sp>
      <p:sp>
        <p:nvSpPr>
          <p:cNvPr id="215" name="s215"/>
          <p:cNvSpPr txBox="1"/>
          <p:nvPr/>
        </p:nvSpPr>
        <p:spPr>
          <a:xfrm>
            <a:off x="7239000" y="3276600"/>
            <a:ext cx="3556000" cy="508000"/>
          </a:xfrm>
          <a:prstGeom prst="rect">
            <a:avLst/>
          </a:prstGeom>
          <a:solidFill>
            <a:srgbClr val="7C9CB8">
              <a:alpha val="12000"/>
            </a:srgbClr>
          </a:solidFill>
          <a:ln w="12700">
            <a:solidFill>
              <a:srgbClr val="7C9CB8">
                <a:alpha val="50000"/>
              </a:srgbClr>
            </a:solidFill>
          </a:ln>
        </p:spPr>
        <p:txBody>
          <a:bodyPr wrap="square" lIns="177800" tIns="127000" rIns="177800" bIns="127000" anchor="ctr">
            <a:normAutofit/>
          </a:bodyPr>
          <a:lstStyle/>
          <a:p>
            <a:pPr marL="0" indent="0" algn="ctr">
              <a:buNone/>
            </a:pPr>
            <a:r>
              <a:rPr lang="en-US" sz="1600" b="1" i="0" dirty="0">
                <a:solidFill>
                  <a:srgbClr val="A9C1D4">
                    <a:alpha val="100000"/>
                  </a:srgbClr>
                </a:solidFill>
              </a:rPr>
              <a:t>Finished projects</a:t>
            </a:r>
          </a:p>
        </p:txBody>
      </p:sp>
      <p:sp>
        <p:nvSpPr>
          <p:cNvPr id="216" name="s216"/>
          <p:cNvSpPr txBox="1"/>
          <p:nvPr/>
        </p:nvSpPr>
        <p:spPr>
          <a:xfrm>
            <a:off x="6959600" y="3886200"/>
            <a:ext cx="4114800" cy="508000"/>
          </a:xfrm>
          <a:prstGeom prst="rect">
            <a:avLst/>
          </a:prstGeom>
          <a:solidFill>
            <a:srgbClr val="7C9CB8">
              <a:alpha val="12000"/>
            </a:srgbClr>
          </a:solidFill>
          <a:ln w="12700">
            <a:solidFill>
              <a:srgbClr val="7C9CB8">
                <a:alpha val="50000"/>
              </a:srgbClr>
            </a:solidFill>
          </a:ln>
        </p:spPr>
        <p:txBody>
          <a:bodyPr wrap="square" lIns="177800" tIns="127000" rIns="177800" bIns="127000" anchor="ctr">
            <a:normAutofit/>
          </a:bodyPr>
          <a:lstStyle/>
          <a:p>
            <a:pPr marL="0" indent="0" algn="ctr">
              <a:buNone/>
            </a:pPr>
            <a:r>
              <a:rPr lang="en-US" sz="1600" b="1" i="0" dirty="0">
                <a:solidFill>
                  <a:srgbClr val="A9C1D4">
                    <a:alpha val="100000"/>
                  </a:srgbClr>
                </a:solidFill>
              </a:rPr>
              <a:t>Exports, copies, old versions</a:t>
            </a:r>
          </a:p>
        </p:txBody>
      </p:sp>
      <p:sp>
        <p:nvSpPr>
          <p:cNvPr id="217" name="s217"/>
          <p:cNvSpPr txBox="1"/>
          <p:nvPr/>
        </p:nvSpPr>
        <p:spPr>
          <a:xfrm>
            <a:off x="6781800" y="4495800"/>
            <a:ext cx="4470400" cy="533400"/>
          </a:xfrm>
          <a:prstGeom prst="rect">
            <a:avLst/>
          </a:prstGeom>
          <a:solidFill>
            <a:srgbClr val="FFB020">
              <a:alpha val="14000"/>
            </a:srgbClr>
          </a:solidFill>
          <a:ln w="12700">
            <a:solidFill>
              <a:srgbClr val="FFB020">
                <a:alpha val="70000"/>
              </a:srgbClr>
            </a:solidFill>
          </a:ln>
        </p:spPr>
        <p:txBody>
          <a:bodyPr wrap="square" lIns="177800" tIns="127000" rIns="177800" bIns="127000" anchor="ctr">
            <a:normAutofit/>
          </a:bodyPr>
          <a:lstStyle/>
          <a:p>
            <a:pPr marL="0" indent="0" algn="ctr">
              <a:buNone/>
            </a:pPr>
            <a:r>
              <a:rPr lang="en-US" sz="1600" b="1" i="0" dirty="0">
                <a:solidFill>
                  <a:srgbClr val="FFB020">
                    <a:alpha val="100000"/>
                  </a:srgbClr>
                </a:solidFill>
              </a:rPr>
              <a:t>Nobody’s responsibility</a:t>
            </a:r>
          </a:p>
        </p:txBody>
      </p:sp>
      <p:sp>
        <p:nvSpPr>
          <p:cNvPr id="218" name="s218"/>
          <p:cNvSpPr txBox="1"/>
          <p:nvPr/>
        </p:nvSpPr>
        <p:spPr>
          <a:xfrm>
            <a:off x="762000" y="5638800"/>
            <a:ext cx="76200" cy="635000"/>
          </a:xfrm>
          <a:prstGeom prst="rect">
            <a:avLst/>
          </a:prstGeom>
          <a:solidFill>
            <a:srgbClr val="FFB020">
              <a:alpha val="100000"/>
            </a:srgbClr>
          </a:solidFill>
          <a:ln>
            <a:noFill/>
          </a:ln>
        </p:spPr>
        <p:txBody>
          <a:bodyPr wrap="square" lIns="177800" tIns="127000" rIns="177800" bIns="127000" anchor="t">
            <a:normAutofit/>
          </a:bodyPr>
          <a:lstStyle/>
          <a:p>
            <a:endParaRPr lang="en-US"/>
          </a:p>
        </p:txBody>
      </p:sp>
      <p:sp>
        <p:nvSpPr>
          <p:cNvPr id="219" name="s219"/>
          <p:cNvSpPr txBox="1"/>
          <p:nvPr/>
        </p:nvSpPr>
        <p:spPr>
          <a:xfrm>
            <a:off x="1016000" y="5664200"/>
            <a:ext cx="10414000" cy="635000"/>
          </a:xfrm>
          <a:prstGeom prst="rect">
            <a:avLst/>
          </a:prstGeom>
          <a:noFill/>
          <a:ln>
            <a:noFill/>
          </a:ln>
        </p:spPr>
        <p:txBody>
          <a:bodyPr wrap="square" lIns="0" tIns="0" rIns="0" bIns="0" anchor="t">
            <a:normAutofit/>
          </a:bodyPr>
          <a:lstStyle/>
          <a:p>
            <a:pPr marL="0" indent="0" algn="l">
              <a:buNone/>
            </a:pPr>
            <a:r>
              <a:rPr lang="en-US" sz="2200" b="1" i="0" dirty="0">
                <a:solidFill>
                  <a:srgbClr val="FFB020">
                    <a:alpha val="100000"/>
                  </a:srgbClr>
                </a:solidFill>
              </a:rPr>
              <a:t>Keeping content is a decision, even when nobody made it.</a:t>
            </a:r>
          </a:p>
        </p:txBody>
      </p:sp>
    </p:spTree>
    <p:extLst>
      <p:ext uri="{BB962C8B-B14F-4D97-AF65-F5344CB8AC3E}">
        <p14:creationId xmlns:p14="http://schemas.microsoft.com/office/powerpoint/2010/main" val="16867798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s201"/>
          <p:cNvSpPr txBox="1"/>
          <p:nvPr/>
        </p:nvSpPr>
        <p:spPr>
          <a:xfrm>
            <a:off x="762000" y="558800"/>
            <a:ext cx="8890000" cy="330200"/>
          </a:xfrm>
          <a:prstGeom prst="rect">
            <a:avLst/>
          </a:prstGeom>
          <a:noFill/>
          <a:ln>
            <a:noFill/>
          </a:ln>
        </p:spPr>
        <p:txBody>
          <a:bodyPr wrap="square" lIns="0" tIns="0" rIns="0" bIns="0" anchor="t">
            <a:normAutofit/>
          </a:bodyPr>
          <a:lstStyle/>
          <a:p>
            <a:pPr marL="0" indent="0" algn="l">
              <a:buNone/>
            </a:pPr>
            <a:r>
              <a:rPr lang="en-US" sz="1400" b="1" i="0" spc="300" dirty="0">
                <a:solidFill>
                  <a:srgbClr val="2AC4E0">
                    <a:alpha val="100000"/>
                  </a:srgbClr>
                </a:solidFill>
              </a:rPr>
              <a:t>THE REAL COST</a:t>
            </a:r>
          </a:p>
        </p:txBody>
      </p:sp>
      <p:sp>
        <p:nvSpPr>
          <p:cNvPr id="202" name="s202"/>
          <p:cNvSpPr txBox="1"/>
          <p:nvPr/>
        </p:nvSpPr>
        <p:spPr>
          <a:xfrm>
            <a:off x="711200" y="914400"/>
            <a:ext cx="10668000" cy="609600"/>
          </a:xfrm>
          <a:prstGeom prst="rect">
            <a:avLst/>
          </a:prstGeom>
          <a:noFill/>
          <a:ln>
            <a:noFill/>
          </a:ln>
        </p:spPr>
        <p:txBody>
          <a:bodyPr wrap="square" lIns="0" tIns="0" rIns="0" bIns="0" anchor="t">
            <a:normAutofit/>
          </a:bodyPr>
          <a:lstStyle/>
          <a:p>
            <a:pPr marL="0" indent="0" algn="l">
              <a:buNone/>
            </a:pPr>
            <a:r>
              <a:rPr lang="en-US" sz="3200" b="1" i="0" dirty="0">
                <a:solidFill>
                  <a:srgbClr val="F2F7FA">
                    <a:alpha val="100000"/>
                  </a:srgbClr>
                </a:solidFill>
              </a:rPr>
              <a:t>Three bills, only one has a price tag</a:t>
            </a:r>
          </a:p>
        </p:txBody>
      </p:sp>
      <p:sp>
        <p:nvSpPr>
          <p:cNvPr id="203" name="s203"/>
          <p:cNvSpPr txBox="1"/>
          <p:nvPr/>
        </p:nvSpPr>
        <p:spPr>
          <a:xfrm>
            <a:off x="762000" y="1676400"/>
            <a:ext cx="10668000" cy="25400"/>
          </a:xfrm>
          <a:prstGeom prst="rect">
            <a:avLst/>
          </a:prstGeom>
          <a:solidFill>
            <a:srgbClr val="2AC4E0">
              <a:alpha val="35000"/>
            </a:srgbClr>
          </a:solidFill>
          <a:ln>
            <a:noFill/>
          </a:ln>
        </p:spPr>
        <p:txBody>
          <a:bodyPr wrap="square" lIns="177800" tIns="127000" rIns="177800" bIns="127000" anchor="t">
            <a:normAutofit fontScale="25000" lnSpcReduction="20000"/>
          </a:bodyPr>
          <a:lstStyle/>
          <a:p>
            <a:endParaRPr lang="en-US"/>
          </a:p>
        </p:txBody>
      </p:sp>
      <p:sp>
        <p:nvSpPr>
          <p:cNvPr id="204" name="s204"/>
          <p:cNvSpPr txBox="1"/>
          <p:nvPr/>
        </p:nvSpPr>
        <p:spPr>
          <a:xfrm>
            <a:off x="762000" y="2108200"/>
            <a:ext cx="3378200" cy="3175000"/>
          </a:xfrm>
          <a:prstGeom prst="roundRect">
            <a:avLst/>
          </a:prstGeom>
          <a:solidFill>
            <a:srgbClr val="17324A">
              <a:alpha val="60000"/>
            </a:srgbClr>
          </a:solidFill>
          <a:ln w="12700">
            <a:solidFill>
              <a:srgbClr val="2AC4E0">
                <a:alpha val="45000"/>
              </a:srgbClr>
            </a:solidFill>
          </a:ln>
        </p:spPr>
        <p:txBody>
          <a:bodyPr wrap="square" lIns="177800" tIns="127000" rIns="177800" bIns="127000" anchor="t">
            <a:normAutofit/>
          </a:bodyPr>
          <a:lstStyle/>
          <a:p>
            <a:endParaRPr lang="en-US"/>
          </a:p>
        </p:txBody>
      </p:sp>
      <p:sp>
        <p:nvSpPr>
          <p:cNvPr id="205" name="s205"/>
          <p:cNvSpPr txBox="1"/>
          <p:nvPr/>
        </p:nvSpPr>
        <p:spPr>
          <a:xfrm>
            <a:off x="762000" y="2108200"/>
            <a:ext cx="3378200" cy="50800"/>
          </a:xfrm>
          <a:prstGeom prst="rect">
            <a:avLst/>
          </a:prstGeom>
          <a:solidFill>
            <a:srgbClr val="2AC4E0">
              <a:alpha val="100000"/>
            </a:srgbClr>
          </a:solidFill>
          <a:ln>
            <a:noFill/>
          </a:ln>
        </p:spPr>
        <p:txBody>
          <a:bodyPr wrap="square" lIns="177800" tIns="127000" rIns="177800" bIns="127000" anchor="t">
            <a:normAutofit fontScale="25000" lnSpcReduction="20000"/>
          </a:bodyPr>
          <a:lstStyle/>
          <a:p>
            <a:endParaRPr lang="en-US"/>
          </a:p>
        </p:txBody>
      </p:sp>
      <p:sp>
        <p:nvSpPr>
          <p:cNvPr id="206" name="s206"/>
          <p:cNvSpPr txBox="1"/>
          <p:nvPr/>
        </p:nvSpPr>
        <p:spPr>
          <a:xfrm>
            <a:off x="990600" y="2362200"/>
            <a:ext cx="660400" cy="660400"/>
          </a:xfrm>
          <a:prstGeom prst="ellipse">
            <a:avLst/>
          </a:prstGeom>
          <a:solidFill>
            <a:srgbClr val="2AC4E0">
              <a:alpha val="16000"/>
            </a:srgbClr>
          </a:solidFill>
          <a:ln w="12700">
            <a:solidFill>
              <a:srgbClr val="2AC4E0">
                <a:alpha val="60000"/>
              </a:srgbClr>
            </a:solidFill>
          </a:ln>
        </p:spPr>
        <p:txBody>
          <a:bodyPr wrap="square" lIns="0" tIns="0" rIns="0" bIns="0" anchor="ctr">
            <a:normAutofit/>
          </a:bodyPr>
          <a:lstStyle/>
          <a:p>
            <a:pPr marL="0" indent="0" algn="ctr">
              <a:buNone/>
            </a:pPr>
            <a:r>
              <a:rPr lang="en-US" sz="2400" b="1" i="0" dirty="0">
                <a:solidFill>
                  <a:srgbClr val="2AC4E0">
                    <a:alpha val="100000"/>
                  </a:srgbClr>
                </a:solidFill>
              </a:rPr>
              <a:t>$</a:t>
            </a:r>
          </a:p>
        </p:txBody>
      </p:sp>
      <p:sp>
        <p:nvSpPr>
          <p:cNvPr id="207" name="s207"/>
          <p:cNvSpPr txBox="1"/>
          <p:nvPr/>
        </p:nvSpPr>
        <p:spPr>
          <a:xfrm>
            <a:off x="1803400" y="2413000"/>
            <a:ext cx="2133600" cy="558800"/>
          </a:xfrm>
          <a:prstGeom prst="rect">
            <a:avLst/>
          </a:prstGeom>
          <a:noFill/>
          <a:ln>
            <a:noFill/>
          </a:ln>
        </p:spPr>
        <p:txBody>
          <a:bodyPr wrap="square" lIns="0" tIns="0" rIns="0" bIns="0" anchor="ctr">
            <a:normAutofit/>
          </a:bodyPr>
          <a:lstStyle/>
          <a:p>
            <a:pPr marL="0" indent="0" algn="l">
              <a:buNone/>
            </a:pPr>
            <a:r>
              <a:rPr lang="en-US" sz="2200" b="1" i="0" spc="150" dirty="0">
                <a:solidFill>
                  <a:srgbClr val="F2F7FA">
                    <a:alpha val="100000"/>
                  </a:srgbClr>
                </a:solidFill>
              </a:rPr>
              <a:t>STORAGE</a:t>
            </a:r>
          </a:p>
        </p:txBody>
      </p:sp>
      <p:sp>
        <p:nvSpPr>
          <p:cNvPr id="208" name="s208"/>
          <p:cNvSpPr txBox="1"/>
          <p:nvPr/>
        </p:nvSpPr>
        <p:spPr>
          <a:xfrm>
            <a:off x="990600" y="3200400"/>
            <a:ext cx="2921000" cy="1905000"/>
          </a:xfrm>
          <a:prstGeom prst="rect">
            <a:avLst/>
          </a:prstGeom>
          <a:noFill/>
          <a:ln>
            <a:noFill/>
          </a:ln>
        </p:spPr>
        <p:txBody>
          <a:bodyPr wrap="square" lIns="0" tIns="0" rIns="0" bIns="0" anchor="t">
            <a:normAutofit/>
          </a:bodyPr>
          <a:lstStyle/>
          <a:p>
            <a:pPr marL="160000" indent="-160000" algn="l">
              <a:spcBef>
                <a:spcPts val="0"/>
              </a:spcBef>
              <a:buFont typeface="Arial"/>
              <a:buChar char="•"/>
            </a:pPr>
            <a:r>
              <a:rPr lang="en-US" sz="1900" b="0" i="0" dirty="0">
                <a:solidFill>
                  <a:srgbClr val="F2F7FA">
                    <a:alpha val="100000"/>
                  </a:srgbClr>
                </a:solidFill>
              </a:rPr>
              <a:t>Extra capacity</a:t>
            </a:r>
          </a:p>
          <a:p>
            <a:pPr marL="160000" indent="-160000" algn="l">
              <a:spcBef>
                <a:spcPts val="1000"/>
              </a:spcBef>
              <a:buFont typeface="Arial"/>
              <a:buChar char="•"/>
            </a:pPr>
            <a:r>
              <a:rPr lang="en-US" sz="1900" b="0" i="0" dirty="0">
                <a:solidFill>
                  <a:srgbClr val="F2F7FA">
                    <a:alpha val="100000"/>
                  </a:srgbClr>
                </a:solidFill>
              </a:rPr>
              <a:t>Metered cost</a:t>
            </a:r>
          </a:p>
          <a:p>
            <a:pPr marL="0" indent="0" algn="l">
              <a:spcBef>
                <a:spcPts val="1400"/>
              </a:spcBef>
              <a:buNone/>
            </a:pPr>
            <a:r>
              <a:rPr lang="en-US" sz="1600" b="0" i="1" dirty="0">
                <a:solidFill>
                  <a:srgbClr val="C3D3E0">
                    <a:alpha val="100000"/>
                  </a:srgbClr>
                </a:solidFill>
              </a:rPr>
              <a:t>Appears in Azure</a:t>
            </a:r>
          </a:p>
        </p:txBody>
      </p:sp>
      <p:sp>
        <p:nvSpPr>
          <p:cNvPr id="209" name="s209"/>
          <p:cNvSpPr txBox="1"/>
          <p:nvPr/>
        </p:nvSpPr>
        <p:spPr>
          <a:xfrm>
            <a:off x="4394200" y="2108200"/>
            <a:ext cx="3378200" cy="3175000"/>
          </a:xfrm>
          <a:prstGeom prst="roundRect">
            <a:avLst/>
          </a:prstGeom>
          <a:solidFill>
            <a:srgbClr val="17324A">
              <a:alpha val="60000"/>
            </a:srgbClr>
          </a:solidFill>
          <a:ln w="12700">
            <a:solidFill>
              <a:srgbClr val="FFB020">
                <a:alpha val="45000"/>
              </a:srgbClr>
            </a:solidFill>
          </a:ln>
        </p:spPr>
        <p:txBody>
          <a:bodyPr wrap="square" lIns="177800" tIns="127000" rIns="177800" bIns="127000" anchor="t">
            <a:normAutofit/>
          </a:bodyPr>
          <a:lstStyle/>
          <a:p>
            <a:endParaRPr lang="en-US"/>
          </a:p>
        </p:txBody>
      </p:sp>
      <p:sp>
        <p:nvSpPr>
          <p:cNvPr id="210" name="s210"/>
          <p:cNvSpPr txBox="1"/>
          <p:nvPr/>
        </p:nvSpPr>
        <p:spPr>
          <a:xfrm>
            <a:off x="4394200" y="2108200"/>
            <a:ext cx="3378200" cy="50800"/>
          </a:xfrm>
          <a:prstGeom prst="rect">
            <a:avLst/>
          </a:prstGeom>
          <a:solidFill>
            <a:srgbClr val="FFB020">
              <a:alpha val="100000"/>
            </a:srgbClr>
          </a:solidFill>
          <a:ln>
            <a:noFill/>
          </a:ln>
        </p:spPr>
        <p:txBody>
          <a:bodyPr wrap="square" lIns="177800" tIns="127000" rIns="177800" bIns="127000" anchor="t">
            <a:normAutofit fontScale="25000" lnSpcReduction="20000"/>
          </a:bodyPr>
          <a:lstStyle/>
          <a:p>
            <a:endParaRPr lang="en-US"/>
          </a:p>
        </p:txBody>
      </p:sp>
      <p:sp>
        <p:nvSpPr>
          <p:cNvPr id="211" name="s211"/>
          <p:cNvSpPr txBox="1"/>
          <p:nvPr/>
        </p:nvSpPr>
        <p:spPr>
          <a:xfrm>
            <a:off x="4622800" y="2362200"/>
            <a:ext cx="660400" cy="660400"/>
          </a:xfrm>
          <a:prstGeom prst="ellipse">
            <a:avLst/>
          </a:prstGeom>
          <a:solidFill>
            <a:srgbClr val="FFB020">
              <a:alpha val="16000"/>
            </a:srgbClr>
          </a:solidFill>
          <a:ln w="12700">
            <a:solidFill>
              <a:srgbClr val="FFB020">
                <a:alpha val="60000"/>
              </a:srgbClr>
            </a:solidFill>
          </a:ln>
        </p:spPr>
        <p:txBody>
          <a:bodyPr wrap="square" lIns="0" tIns="0" rIns="0" bIns="0" anchor="ctr">
            <a:normAutofit/>
          </a:bodyPr>
          <a:lstStyle/>
          <a:p>
            <a:pPr marL="0" indent="0" algn="ctr">
              <a:buNone/>
            </a:pPr>
            <a:r>
              <a:rPr lang="en-US" sz="2400" b="1" i="0" dirty="0">
                <a:solidFill>
                  <a:srgbClr val="FFB020">
                    <a:alpha val="100000"/>
                  </a:srgbClr>
                </a:solidFill>
              </a:rPr>
              <a:t>⌕</a:t>
            </a:r>
          </a:p>
        </p:txBody>
      </p:sp>
      <p:sp>
        <p:nvSpPr>
          <p:cNvPr id="212" name="s212"/>
          <p:cNvSpPr txBox="1"/>
          <p:nvPr/>
        </p:nvSpPr>
        <p:spPr>
          <a:xfrm>
            <a:off x="5435600" y="2413000"/>
            <a:ext cx="2133600" cy="558800"/>
          </a:xfrm>
          <a:prstGeom prst="rect">
            <a:avLst/>
          </a:prstGeom>
          <a:noFill/>
          <a:ln>
            <a:noFill/>
          </a:ln>
        </p:spPr>
        <p:txBody>
          <a:bodyPr wrap="square" lIns="0" tIns="0" rIns="0" bIns="0" anchor="ctr">
            <a:normAutofit/>
          </a:bodyPr>
          <a:lstStyle/>
          <a:p>
            <a:pPr marL="0" indent="0" algn="l">
              <a:buNone/>
            </a:pPr>
            <a:r>
              <a:rPr lang="en-US" sz="2200" b="1" i="0" spc="150" dirty="0">
                <a:solidFill>
                  <a:srgbClr val="F2F7FA">
                    <a:alpha val="100000"/>
                  </a:srgbClr>
                </a:solidFill>
              </a:rPr>
              <a:t>ATTENTION</a:t>
            </a:r>
          </a:p>
        </p:txBody>
      </p:sp>
      <p:sp>
        <p:nvSpPr>
          <p:cNvPr id="213" name="s213"/>
          <p:cNvSpPr txBox="1"/>
          <p:nvPr/>
        </p:nvSpPr>
        <p:spPr>
          <a:xfrm>
            <a:off x="4622800" y="3200400"/>
            <a:ext cx="2921000" cy="1905000"/>
          </a:xfrm>
          <a:prstGeom prst="rect">
            <a:avLst/>
          </a:prstGeom>
          <a:noFill/>
          <a:ln>
            <a:noFill/>
          </a:ln>
        </p:spPr>
        <p:txBody>
          <a:bodyPr wrap="square" lIns="0" tIns="0" rIns="0" bIns="0" anchor="t">
            <a:normAutofit/>
          </a:bodyPr>
          <a:lstStyle/>
          <a:p>
            <a:pPr marL="160000" indent="-160000" algn="l">
              <a:spcBef>
                <a:spcPts val="0"/>
              </a:spcBef>
              <a:buFont typeface="Arial"/>
              <a:buChar char="•"/>
            </a:pPr>
            <a:r>
              <a:rPr lang="en-US" sz="1900" b="0" i="0" dirty="0">
                <a:solidFill>
                  <a:srgbClr val="F2F7FA">
                    <a:alpha val="100000"/>
                  </a:srgbClr>
                </a:solidFill>
              </a:rPr>
              <a:t>Longer result lists</a:t>
            </a:r>
          </a:p>
          <a:p>
            <a:pPr marL="160000" indent="-160000" algn="l">
              <a:spcBef>
                <a:spcPts val="1000"/>
              </a:spcBef>
              <a:buFont typeface="Arial"/>
              <a:buChar char="•"/>
            </a:pPr>
            <a:r>
              <a:rPr lang="en-US" sz="1900" b="0" i="0" dirty="0">
                <a:solidFill>
                  <a:srgbClr val="F2F7FA">
                    <a:alpha val="100000"/>
                  </a:srgbClr>
                </a:solidFill>
              </a:rPr>
              <a:t>More choices</a:t>
            </a:r>
          </a:p>
          <a:p>
            <a:pPr marL="0" indent="0" algn="l">
              <a:spcBef>
                <a:spcPts val="1400"/>
              </a:spcBef>
              <a:buNone/>
            </a:pPr>
            <a:r>
              <a:rPr lang="en-US" sz="1600" b="0" i="1" dirty="0">
                <a:solidFill>
                  <a:srgbClr val="C3D3E0">
                    <a:alpha val="100000"/>
                  </a:srgbClr>
                </a:solidFill>
              </a:rPr>
              <a:t>Appears in people’s work</a:t>
            </a:r>
          </a:p>
        </p:txBody>
      </p:sp>
      <p:sp>
        <p:nvSpPr>
          <p:cNvPr id="214" name="s214"/>
          <p:cNvSpPr txBox="1"/>
          <p:nvPr/>
        </p:nvSpPr>
        <p:spPr>
          <a:xfrm>
            <a:off x="8026400" y="2108200"/>
            <a:ext cx="3378200" cy="3175000"/>
          </a:xfrm>
          <a:prstGeom prst="roundRect">
            <a:avLst/>
          </a:prstGeom>
          <a:solidFill>
            <a:srgbClr val="17324A">
              <a:alpha val="60000"/>
            </a:srgbClr>
          </a:solidFill>
          <a:ln w="12700">
            <a:solidFill>
              <a:srgbClr val="FF6B6B">
                <a:alpha val="45000"/>
              </a:srgbClr>
            </a:solidFill>
          </a:ln>
        </p:spPr>
        <p:txBody>
          <a:bodyPr wrap="square" lIns="177800" tIns="127000" rIns="177800" bIns="127000" anchor="t">
            <a:normAutofit/>
          </a:bodyPr>
          <a:lstStyle/>
          <a:p>
            <a:endParaRPr lang="en-US"/>
          </a:p>
        </p:txBody>
      </p:sp>
      <p:sp>
        <p:nvSpPr>
          <p:cNvPr id="215" name="s215"/>
          <p:cNvSpPr txBox="1"/>
          <p:nvPr/>
        </p:nvSpPr>
        <p:spPr>
          <a:xfrm>
            <a:off x="8026400" y="2108200"/>
            <a:ext cx="3378200" cy="50800"/>
          </a:xfrm>
          <a:prstGeom prst="rect">
            <a:avLst/>
          </a:prstGeom>
          <a:solidFill>
            <a:srgbClr val="FF6B6B">
              <a:alpha val="100000"/>
            </a:srgbClr>
          </a:solidFill>
          <a:ln>
            <a:noFill/>
          </a:ln>
        </p:spPr>
        <p:txBody>
          <a:bodyPr wrap="square" lIns="177800" tIns="127000" rIns="177800" bIns="127000" anchor="t">
            <a:normAutofit fontScale="25000" lnSpcReduction="20000"/>
          </a:bodyPr>
          <a:lstStyle/>
          <a:p>
            <a:endParaRPr lang="en-US"/>
          </a:p>
        </p:txBody>
      </p:sp>
      <p:sp>
        <p:nvSpPr>
          <p:cNvPr id="216" name="s216"/>
          <p:cNvSpPr txBox="1"/>
          <p:nvPr/>
        </p:nvSpPr>
        <p:spPr>
          <a:xfrm>
            <a:off x="8255000" y="2362200"/>
            <a:ext cx="660400" cy="660400"/>
          </a:xfrm>
          <a:prstGeom prst="ellipse">
            <a:avLst/>
          </a:prstGeom>
          <a:solidFill>
            <a:srgbClr val="FF6B6B">
              <a:alpha val="16000"/>
            </a:srgbClr>
          </a:solidFill>
          <a:ln w="12700">
            <a:solidFill>
              <a:srgbClr val="FF6B6B">
                <a:alpha val="60000"/>
              </a:srgbClr>
            </a:solidFill>
          </a:ln>
        </p:spPr>
        <p:txBody>
          <a:bodyPr wrap="square" lIns="0" tIns="0" rIns="0" bIns="0" anchor="ctr">
            <a:normAutofit/>
          </a:bodyPr>
          <a:lstStyle/>
          <a:p>
            <a:pPr marL="0" indent="0" algn="ctr">
              <a:buNone/>
            </a:pPr>
            <a:r>
              <a:rPr lang="en-US" sz="2400" b="1" i="0" dirty="0">
                <a:solidFill>
                  <a:srgbClr val="FF6B6B">
                    <a:alpha val="100000"/>
                  </a:srgbClr>
                </a:solidFill>
              </a:rPr>
              <a:t>?</a:t>
            </a:r>
          </a:p>
        </p:txBody>
      </p:sp>
      <p:sp>
        <p:nvSpPr>
          <p:cNvPr id="217" name="s217"/>
          <p:cNvSpPr txBox="1"/>
          <p:nvPr/>
        </p:nvSpPr>
        <p:spPr>
          <a:xfrm>
            <a:off x="9067800" y="2413000"/>
            <a:ext cx="2133600" cy="558800"/>
          </a:xfrm>
          <a:prstGeom prst="rect">
            <a:avLst/>
          </a:prstGeom>
          <a:noFill/>
          <a:ln>
            <a:noFill/>
          </a:ln>
        </p:spPr>
        <p:txBody>
          <a:bodyPr wrap="square" lIns="0" tIns="0" rIns="0" bIns="0" anchor="ctr">
            <a:normAutofit/>
          </a:bodyPr>
          <a:lstStyle/>
          <a:p>
            <a:pPr marL="0" indent="0" algn="l">
              <a:buNone/>
            </a:pPr>
            <a:r>
              <a:rPr lang="en-US" sz="2200" b="1" i="0" spc="150" dirty="0">
                <a:solidFill>
                  <a:srgbClr val="F2F7FA">
                    <a:alpha val="100000"/>
                  </a:srgbClr>
                </a:solidFill>
              </a:rPr>
              <a:t>TRUST</a:t>
            </a:r>
          </a:p>
        </p:txBody>
      </p:sp>
      <p:sp>
        <p:nvSpPr>
          <p:cNvPr id="218" name="s218"/>
          <p:cNvSpPr txBox="1"/>
          <p:nvPr/>
        </p:nvSpPr>
        <p:spPr>
          <a:xfrm>
            <a:off x="8255000" y="3200400"/>
            <a:ext cx="2921000" cy="1905000"/>
          </a:xfrm>
          <a:prstGeom prst="rect">
            <a:avLst/>
          </a:prstGeom>
          <a:noFill/>
          <a:ln>
            <a:noFill/>
          </a:ln>
        </p:spPr>
        <p:txBody>
          <a:bodyPr wrap="square" lIns="0" tIns="0" rIns="0" bIns="0" anchor="t">
            <a:normAutofit/>
          </a:bodyPr>
          <a:lstStyle/>
          <a:p>
            <a:pPr marL="160000" indent="-160000" algn="l">
              <a:spcBef>
                <a:spcPts val="0"/>
              </a:spcBef>
              <a:buFont typeface="Arial"/>
              <a:buChar char="•"/>
            </a:pPr>
            <a:r>
              <a:rPr lang="en-US" sz="1900" b="0" i="0" dirty="0">
                <a:solidFill>
                  <a:srgbClr val="F2F7FA">
                    <a:alpha val="100000"/>
                  </a:srgbClr>
                </a:solidFill>
              </a:rPr>
              <a:t>Outdated context</a:t>
            </a:r>
          </a:p>
          <a:p>
            <a:pPr marL="160000" indent="-160000" algn="l">
              <a:spcBef>
                <a:spcPts val="1000"/>
              </a:spcBef>
              <a:buFont typeface="Arial"/>
              <a:buChar char="•"/>
            </a:pPr>
            <a:r>
              <a:rPr lang="en-US" sz="1900" b="0" i="0" dirty="0">
                <a:solidFill>
                  <a:srgbClr val="F2F7FA">
                    <a:alpha val="100000"/>
                  </a:srgbClr>
                </a:solidFill>
              </a:rPr>
              <a:t>More verification</a:t>
            </a:r>
          </a:p>
          <a:p>
            <a:pPr marL="0" indent="0" algn="l">
              <a:spcBef>
                <a:spcPts val="1400"/>
              </a:spcBef>
              <a:buNone/>
            </a:pPr>
            <a:r>
              <a:rPr lang="en-US" sz="1600" b="0" i="1" dirty="0">
                <a:solidFill>
                  <a:srgbClr val="C3D3E0">
                    <a:alpha val="100000"/>
                  </a:srgbClr>
                </a:solidFill>
              </a:rPr>
              <a:t>Appears in decisions</a:t>
            </a:r>
          </a:p>
        </p:txBody>
      </p:sp>
      <p:sp>
        <p:nvSpPr>
          <p:cNvPr id="219" name="s219"/>
          <p:cNvSpPr txBox="1"/>
          <p:nvPr/>
        </p:nvSpPr>
        <p:spPr>
          <a:xfrm>
            <a:off x="762000" y="5588000"/>
            <a:ext cx="76200" cy="736600"/>
          </a:xfrm>
          <a:prstGeom prst="rect">
            <a:avLst/>
          </a:prstGeom>
          <a:solidFill>
            <a:srgbClr val="FFB020">
              <a:alpha val="100000"/>
            </a:srgbClr>
          </a:solidFill>
          <a:ln>
            <a:noFill/>
          </a:ln>
        </p:spPr>
        <p:txBody>
          <a:bodyPr wrap="square" lIns="177800" tIns="127000" rIns="177800" bIns="127000" anchor="t">
            <a:normAutofit/>
          </a:bodyPr>
          <a:lstStyle/>
          <a:p>
            <a:endParaRPr lang="en-US"/>
          </a:p>
        </p:txBody>
      </p:sp>
      <p:sp>
        <p:nvSpPr>
          <p:cNvPr id="220" name="s220"/>
          <p:cNvSpPr txBox="1"/>
          <p:nvPr/>
        </p:nvSpPr>
        <p:spPr>
          <a:xfrm>
            <a:off x="1016000" y="5562600"/>
            <a:ext cx="10414000" cy="762000"/>
          </a:xfrm>
          <a:prstGeom prst="rect">
            <a:avLst/>
          </a:prstGeom>
          <a:noFill/>
          <a:ln>
            <a:noFill/>
          </a:ln>
        </p:spPr>
        <p:txBody>
          <a:bodyPr wrap="square" lIns="0" tIns="0" rIns="0" bIns="0" anchor="t">
            <a:normAutofit/>
          </a:bodyPr>
          <a:lstStyle/>
          <a:p>
            <a:pPr marL="0" indent="0" algn="l">
              <a:buNone/>
            </a:pPr>
            <a:r>
              <a:rPr lang="en-US" sz="1900" b="1" i="0" dirty="0">
                <a:solidFill>
                  <a:srgbClr val="F2F7FA">
                    <a:alpha val="100000"/>
                  </a:srgbClr>
                </a:solidFill>
              </a:rPr>
              <a:t>Archiving creates an explicit separation between active and inactive content.</a:t>
            </a:r>
          </a:p>
          <a:p>
            <a:pPr marL="0" indent="0" algn="l">
              <a:buNone/>
            </a:pPr>
            <a:r>
              <a:rPr lang="en-US" sz="1600" b="0" i="0" dirty="0">
                <a:solidFill>
                  <a:srgbClr val="C3D3E0">
                    <a:alpha val="100000"/>
                  </a:srgbClr>
                </a:solidFill>
              </a:rPr>
              <a:t>Microsoft states that Copilot is not grounded on archived content.</a:t>
            </a:r>
          </a:p>
        </p:txBody>
      </p:sp>
    </p:spTree>
    <p:extLst>
      <p:ext uri="{BB962C8B-B14F-4D97-AF65-F5344CB8AC3E}">
        <p14:creationId xmlns:p14="http://schemas.microsoft.com/office/powerpoint/2010/main" val="26244416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s201"/>
          <p:cNvSpPr txBox="1"/>
          <p:nvPr/>
        </p:nvSpPr>
        <p:spPr>
          <a:xfrm>
            <a:off x="762000" y="558800"/>
            <a:ext cx="8890000" cy="330200"/>
          </a:xfrm>
          <a:prstGeom prst="rect">
            <a:avLst/>
          </a:prstGeom>
          <a:noFill/>
          <a:ln>
            <a:noFill/>
          </a:ln>
        </p:spPr>
        <p:txBody>
          <a:bodyPr wrap="square" lIns="0" tIns="0" rIns="0" bIns="0" anchor="t">
            <a:normAutofit/>
          </a:bodyPr>
          <a:lstStyle/>
          <a:p>
            <a:pPr marL="0" indent="0" algn="l">
              <a:buNone/>
            </a:pPr>
            <a:r>
              <a:rPr lang="en-US" sz="1400" b="1" i="0" spc="300" dirty="0">
                <a:solidFill>
                  <a:srgbClr val="2AC4E0">
                    <a:alpha val="100000"/>
                  </a:srgbClr>
                </a:solidFill>
              </a:rPr>
              <a:t>THE MODEL</a:t>
            </a:r>
          </a:p>
        </p:txBody>
      </p:sp>
      <p:sp>
        <p:nvSpPr>
          <p:cNvPr id="202" name="s202"/>
          <p:cNvSpPr txBox="1"/>
          <p:nvPr/>
        </p:nvSpPr>
        <p:spPr>
          <a:xfrm>
            <a:off x="711200" y="914400"/>
            <a:ext cx="10668000" cy="609600"/>
          </a:xfrm>
          <a:prstGeom prst="rect">
            <a:avLst/>
          </a:prstGeom>
          <a:noFill/>
          <a:ln>
            <a:noFill/>
          </a:ln>
        </p:spPr>
        <p:txBody>
          <a:bodyPr wrap="square" lIns="0" tIns="0" rIns="0" bIns="0" anchor="t">
            <a:normAutofit/>
          </a:bodyPr>
          <a:lstStyle/>
          <a:p>
            <a:pPr marL="0" indent="0" algn="l">
              <a:buNone/>
            </a:pPr>
            <a:r>
              <a:rPr lang="en-US" sz="3200" b="1" i="0" dirty="0">
                <a:solidFill>
                  <a:srgbClr val="F2F7FA">
                    <a:alpha val="100000"/>
                  </a:srgbClr>
                </a:solidFill>
              </a:rPr>
              <a:t>Stop treating lifecycle as a delete button</a:t>
            </a:r>
          </a:p>
        </p:txBody>
      </p:sp>
      <p:sp>
        <p:nvSpPr>
          <p:cNvPr id="203" name="s203"/>
          <p:cNvSpPr txBox="1"/>
          <p:nvPr/>
        </p:nvSpPr>
        <p:spPr>
          <a:xfrm>
            <a:off x="762000" y="1676400"/>
            <a:ext cx="10668000" cy="25400"/>
          </a:xfrm>
          <a:prstGeom prst="rect">
            <a:avLst/>
          </a:prstGeom>
          <a:solidFill>
            <a:srgbClr val="2AC4E0">
              <a:alpha val="35000"/>
            </a:srgbClr>
          </a:solidFill>
          <a:ln>
            <a:noFill/>
          </a:ln>
        </p:spPr>
        <p:txBody>
          <a:bodyPr wrap="square" lIns="177800" tIns="127000" rIns="177800" bIns="127000" anchor="t">
            <a:normAutofit fontScale="25000" lnSpcReduction="20000"/>
          </a:bodyPr>
          <a:lstStyle/>
          <a:p>
            <a:endParaRPr lang="en-US"/>
          </a:p>
        </p:txBody>
      </p:sp>
      <p:sp>
        <p:nvSpPr>
          <p:cNvPr id="204" name="s204"/>
          <p:cNvSpPr txBox="1"/>
          <p:nvPr/>
        </p:nvSpPr>
        <p:spPr>
          <a:xfrm>
            <a:off x="762000" y="2057400"/>
            <a:ext cx="10668000" cy="533400"/>
          </a:xfrm>
          <a:prstGeom prst="rect">
            <a:avLst/>
          </a:prstGeom>
          <a:solidFill>
            <a:srgbClr val="2AC4E0">
              <a:alpha val="10000"/>
            </a:srgbClr>
          </a:solidFill>
          <a:ln w="12700">
            <a:solidFill>
              <a:srgbClr val="2AC4E0">
                <a:alpha val="60000"/>
              </a:srgbClr>
            </a:solidFill>
            <a:prstDash val="dash"/>
          </a:ln>
        </p:spPr>
        <p:txBody>
          <a:bodyPr wrap="square" lIns="177800" tIns="127000" rIns="177800" bIns="127000" anchor="ctr">
            <a:normAutofit/>
          </a:bodyPr>
          <a:lstStyle/>
          <a:p>
            <a:pPr marL="0" indent="0" algn="l">
              <a:buNone/>
            </a:pPr>
            <a:r>
              <a:rPr lang="en-US" sz="1600" b="1" i="0" spc="100" dirty="0">
                <a:solidFill>
                  <a:srgbClr val="2AC4E0">
                    <a:alpha val="100000"/>
                  </a:srgbClr>
                </a:solidFill>
              </a:rPr>
              <a:t>RETENTION POLICY RAIL   ·   decides what must be kept, and for how long</a:t>
            </a:r>
          </a:p>
        </p:txBody>
      </p:sp>
      <p:sp>
        <p:nvSpPr>
          <p:cNvPr id="205" name="s205"/>
          <p:cNvSpPr txBox="1"/>
          <p:nvPr/>
        </p:nvSpPr>
        <p:spPr>
          <a:xfrm>
            <a:off x="762000" y="2870200"/>
            <a:ext cx="2286000" cy="736600"/>
          </a:xfrm>
          <a:prstGeom prst="rect">
            <a:avLst/>
          </a:prstGeom>
          <a:solidFill>
            <a:srgbClr val="2AC4E0">
              <a:alpha val="14000"/>
            </a:srgbClr>
          </a:solidFill>
          <a:ln w="12700">
            <a:solidFill>
              <a:srgbClr val="2AC4E0">
                <a:alpha val="80000"/>
              </a:srgbClr>
            </a:solidFill>
          </a:ln>
        </p:spPr>
        <p:txBody>
          <a:bodyPr wrap="square" lIns="177800" tIns="127000" rIns="177800" bIns="127000" anchor="ctr">
            <a:normAutofit/>
          </a:bodyPr>
          <a:lstStyle/>
          <a:p>
            <a:pPr marL="0" indent="0" algn="ctr">
              <a:buNone/>
            </a:pPr>
            <a:r>
              <a:rPr lang="en-US" sz="1700" b="1" i="0" spc="150" dirty="0">
                <a:solidFill>
                  <a:srgbClr val="2AC4E0">
                    <a:alpha val="100000"/>
                  </a:srgbClr>
                </a:solidFill>
              </a:rPr>
              <a:t>ACTIVE</a:t>
            </a:r>
          </a:p>
        </p:txBody>
      </p:sp>
      <p:sp>
        <p:nvSpPr>
          <p:cNvPr id="206" name="s206"/>
          <p:cNvSpPr txBox="1"/>
          <p:nvPr/>
        </p:nvSpPr>
        <p:spPr>
          <a:xfrm>
            <a:off x="3124200" y="3098800"/>
            <a:ext cx="304800" cy="279400"/>
          </a:xfrm>
          <a:prstGeom prst="rect">
            <a:avLst/>
          </a:prstGeom>
          <a:noFill/>
          <a:ln>
            <a:noFill/>
          </a:ln>
        </p:spPr>
        <p:txBody>
          <a:bodyPr wrap="square" lIns="0" tIns="0" rIns="0" bIns="0" anchor="ctr">
            <a:normAutofit/>
          </a:bodyPr>
          <a:lstStyle/>
          <a:p>
            <a:pPr marL="0" indent="0" algn="ctr">
              <a:buNone/>
            </a:pPr>
            <a:r>
              <a:rPr lang="en-US" sz="1600" b="0" i="0" dirty="0">
                <a:solidFill>
                  <a:srgbClr val="7C9CB8">
                    <a:alpha val="100000"/>
                  </a:srgbClr>
                </a:solidFill>
              </a:rPr>
              <a:t>→</a:t>
            </a:r>
          </a:p>
        </p:txBody>
      </p:sp>
      <p:sp>
        <p:nvSpPr>
          <p:cNvPr id="207" name="s207"/>
          <p:cNvSpPr txBox="1"/>
          <p:nvPr/>
        </p:nvSpPr>
        <p:spPr>
          <a:xfrm>
            <a:off x="3429000" y="2870200"/>
            <a:ext cx="2286000" cy="736600"/>
          </a:xfrm>
          <a:prstGeom prst="rect">
            <a:avLst/>
          </a:prstGeom>
          <a:solidFill>
            <a:srgbClr val="FFB020">
              <a:alpha val="14000"/>
            </a:srgbClr>
          </a:solidFill>
          <a:ln w="12700">
            <a:solidFill>
              <a:srgbClr val="FFB020">
                <a:alpha val="80000"/>
              </a:srgbClr>
            </a:solidFill>
          </a:ln>
        </p:spPr>
        <p:txBody>
          <a:bodyPr wrap="square" lIns="177800" tIns="127000" rIns="177800" bIns="127000" anchor="ctr">
            <a:normAutofit/>
          </a:bodyPr>
          <a:lstStyle/>
          <a:p>
            <a:pPr marL="0" indent="0" algn="ctr">
              <a:buNone/>
            </a:pPr>
            <a:r>
              <a:rPr lang="en-US" sz="1700" b="1" i="0" spc="150" dirty="0">
                <a:solidFill>
                  <a:srgbClr val="FFB020">
                    <a:alpha val="100000"/>
                  </a:srgbClr>
                </a:solidFill>
              </a:rPr>
              <a:t>ARCHIVED</a:t>
            </a:r>
          </a:p>
        </p:txBody>
      </p:sp>
      <p:sp>
        <p:nvSpPr>
          <p:cNvPr id="208" name="s208"/>
          <p:cNvSpPr txBox="1"/>
          <p:nvPr/>
        </p:nvSpPr>
        <p:spPr>
          <a:xfrm>
            <a:off x="5791200" y="3098800"/>
            <a:ext cx="304800" cy="279400"/>
          </a:xfrm>
          <a:prstGeom prst="rect">
            <a:avLst/>
          </a:prstGeom>
          <a:noFill/>
          <a:ln>
            <a:noFill/>
          </a:ln>
        </p:spPr>
        <p:txBody>
          <a:bodyPr wrap="square" lIns="0" tIns="0" rIns="0" bIns="0" anchor="ctr">
            <a:normAutofit/>
          </a:bodyPr>
          <a:lstStyle/>
          <a:p>
            <a:pPr marL="0" indent="0" algn="ctr">
              <a:buNone/>
            </a:pPr>
            <a:r>
              <a:rPr lang="en-US" sz="1600" b="0" i="0" dirty="0">
                <a:solidFill>
                  <a:srgbClr val="7C9CB8">
                    <a:alpha val="100000"/>
                  </a:srgbClr>
                </a:solidFill>
              </a:rPr>
              <a:t>→</a:t>
            </a:r>
          </a:p>
        </p:txBody>
      </p:sp>
      <p:sp>
        <p:nvSpPr>
          <p:cNvPr id="209" name="s209"/>
          <p:cNvSpPr txBox="1"/>
          <p:nvPr/>
        </p:nvSpPr>
        <p:spPr>
          <a:xfrm>
            <a:off x="6096000" y="2870200"/>
            <a:ext cx="2286000" cy="736600"/>
          </a:xfrm>
          <a:prstGeom prst="rect">
            <a:avLst/>
          </a:prstGeom>
          <a:solidFill>
            <a:srgbClr val="3DD68C">
              <a:alpha val="14000"/>
            </a:srgbClr>
          </a:solidFill>
          <a:ln w="12700">
            <a:solidFill>
              <a:srgbClr val="3DD68C">
                <a:alpha val="80000"/>
              </a:srgbClr>
            </a:solidFill>
          </a:ln>
        </p:spPr>
        <p:txBody>
          <a:bodyPr wrap="square" lIns="177800" tIns="127000" rIns="177800" bIns="127000" anchor="ctr">
            <a:normAutofit/>
          </a:bodyPr>
          <a:lstStyle/>
          <a:p>
            <a:pPr marL="0" indent="0" algn="ctr">
              <a:buNone/>
            </a:pPr>
            <a:r>
              <a:rPr lang="en-US" sz="1700" b="1" i="0" spc="150" dirty="0">
                <a:solidFill>
                  <a:srgbClr val="3DD68C">
                    <a:alpha val="100000"/>
                  </a:srgbClr>
                </a:solidFill>
              </a:rPr>
              <a:t>REACTIVATED</a:t>
            </a:r>
          </a:p>
        </p:txBody>
      </p:sp>
      <p:sp>
        <p:nvSpPr>
          <p:cNvPr id="210" name="s210"/>
          <p:cNvSpPr txBox="1"/>
          <p:nvPr/>
        </p:nvSpPr>
        <p:spPr>
          <a:xfrm>
            <a:off x="8458200" y="3098800"/>
            <a:ext cx="304800" cy="279400"/>
          </a:xfrm>
          <a:prstGeom prst="rect">
            <a:avLst/>
          </a:prstGeom>
          <a:noFill/>
          <a:ln>
            <a:noFill/>
          </a:ln>
        </p:spPr>
        <p:txBody>
          <a:bodyPr wrap="square" lIns="0" tIns="0" rIns="0" bIns="0" anchor="ctr">
            <a:normAutofit/>
          </a:bodyPr>
          <a:lstStyle/>
          <a:p>
            <a:pPr marL="0" indent="0" algn="ctr">
              <a:buNone/>
            </a:pPr>
            <a:r>
              <a:rPr lang="en-US" sz="1600" b="0" i="0" dirty="0">
                <a:solidFill>
                  <a:srgbClr val="7C9CB8">
                    <a:alpha val="100000"/>
                  </a:srgbClr>
                </a:solidFill>
              </a:rPr>
              <a:t>→</a:t>
            </a:r>
          </a:p>
        </p:txBody>
      </p:sp>
      <p:sp>
        <p:nvSpPr>
          <p:cNvPr id="211" name="s211"/>
          <p:cNvSpPr txBox="1"/>
          <p:nvPr/>
        </p:nvSpPr>
        <p:spPr>
          <a:xfrm>
            <a:off x="8763000" y="2870200"/>
            <a:ext cx="2286000" cy="736600"/>
          </a:xfrm>
          <a:prstGeom prst="rect">
            <a:avLst/>
          </a:prstGeom>
          <a:solidFill>
            <a:srgbClr val="FF6B6B">
              <a:alpha val="14000"/>
            </a:srgbClr>
          </a:solidFill>
          <a:ln w="12700">
            <a:solidFill>
              <a:srgbClr val="FF6B6B">
                <a:alpha val="80000"/>
              </a:srgbClr>
            </a:solidFill>
          </a:ln>
        </p:spPr>
        <p:txBody>
          <a:bodyPr wrap="square" lIns="177800" tIns="127000" rIns="177800" bIns="127000" anchor="ctr">
            <a:normAutofit/>
          </a:bodyPr>
          <a:lstStyle/>
          <a:p>
            <a:pPr marL="0" indent="0" algn="ctr">
              <a:buNone/>
            </a:pPr>
            <a:r>
              <a:rPr lang="en-US" sz="1700" b="1" i="0" spc="150" dirty="0">
                <a:solidFill>
                  <a:srgbClr val="FF6B6B">
                    <a:alpha val="100000"/>
                  </a:srgbClr>
                </a:solidFill>
              </a:rPr>
              <a:t>DISPOSED</a:t>
            </a:r>
          </a:p>
        </p:txBody>
      </p:sp>
      <p:sp>
        <p:nvSpPr>
          <p:cNvPr id="212" name="s212"/>
          <p:cNvSpPr txBox="1"/>
          <p:nvPr/>
        </p:nvSpPr>
        <p:spPr>
          <a:xfrm>
            <a:off x="762000" y="3886200"/>
            <a:ext cx="3378200" cy="1498600"/>
          </a:xfrm>
          <a:prstGeom prst="roundRect">
            <a:avLst/>
          </a:prstGeom>
          <a:solidFill>
            <a:srgbClr val="17324A">
              <a:alpha val="55000"/>
            </a:srgbClr>
          </a:solidFill>
          <a:ln w="12700">
            <a:solidFill>
              <a:srgbClr val="2AC4E0">
                <a:alpha val="40000"/>
              </a:srgbClr>
            </a:solidFill>
          </a:ln>
        </p:spPr>
        <p:txBody>
          <a:bodyPr wrap="square" lIns="177800" tIns="127000" rIns="177800" bIns="127000" anchor="t">
            <a:normAutofit/>
          </a:bodyPr>
          <a:lstStyle/>
          <a:p>
            <a:endParaRPr lang="en-US"/>
          </a:p>
        </p:txBody>
      </p:sp>
      <p:sp>
        <p:nvSpPr>
          <p:cNvPr id="213" name="s213"/>
          <p:cNvSpPr txBox="1"/>
          <p:nvPr/>
        </p:nvSpPr>
        <p:spPr>
          <a:xfrm>
            <a:off x="965200" y="4038600"/>
            <a:ext cx="2971800" cy="1219200"/>
          </a:xfrm>
          <a:prstGeom prst="rect">
            <a:avLst/>
          </a:prstGeom>
          <a:noFill/>
          <a:ln>
            <a:noFill/>
          </a:ln>
        </p:spPr>
        <p:txBody>
          <a:bodyPr wrap="square" lIns="0" tIns="0" rIns="0" bIns="0" anchor="t">
            <a:normAutofit/>
          </a:bodyPr>
          <a:lstStyle/>
          <a:p>
            <a:pPr marL="0" indent="0" algn="l">
              <a:buNone/>
            </a:pPr>
            <a:r>
              <a:rPr lang="en-US" sz="2100" b="1" i="0" dirty="0">
                <a:solidFill>
                  <a:srgbClr val="2AC4E0">
                    <a:alpha val="100000"/>
                  </a:srgbClr>
                </a:solidFill>
              </a:rPr>
              <a:t>Retention</a:t>
            </a:r>
          </a:p>
          <a:p>
            <a:pPr marL="0" indent="0" algn="l">
              <a:buNone/>
            </a:pPr>
            <a:r>
              <a:rPr lang="en-US" sz="1500" b="0" i="0" dirty="0">
                <a:solidFill>
                  <a:srgbClr val="F2F7FA">
                    <a:alpha val="100000"/>
                  </a:srgbClr>
                </a:solidFill>
              </a:rPr>
              <a:t>Must this content be preserved, and for how long?</a:t>
            </a:r>
          </a:p>
        </p:txBody>
      </p:sp>
      <p:sp>
        <p:nvSpPr>
          <p:cNvPr id="214" name="s214"/>
          <p:cNvSpPr txBox="1"/>
          <p:nvPr/>
        </p:nvSpPr>
        <p:spPr>
          <a:xfrm>
            <a:off x="4394200" y="3886200"/>
            <a:ext cx="3378200" cy="1498600"/>
          </a:xfrm>
          <a:prstGeom prst="roundRect">
            <a:avLst/>
          </a:prstGeom>
          <a:solidFill>
            <a:srgbClr val="17324A">
              <a:alpha val="55000"/>
            </a:srgbClr>
          </a:solidFill>
          <a:ln w="12700">
            <a:solidFill>
              <a:srgbClr val="FFB020">
                <a:alpha val="40000"/>
              </a:srgbClr>
            </a:solidFill>
          </a:ln>
        </p:spPr>
        <p:txBody>
          <a:bodyPr wrap="square" lIns="177800" tIns="127000" rIns="177800" bIns="127000" anchor="t">
            <a:normAutofit/>
          </a:bodyPr>
          <a:lstStyle/>
          <a:p>
            <a:endParaRPr lang="en-US"/>
          </a:p>
        </p:txBody>
      </p:sp>
      <p:sp>
        <p:nvSpPr>
          <p:cNvPr id="215" name="s215"/>
          <p:cNvSpPr txBox="1"/>
          <p:nvPr/>
        </p:nvSpPr>
        <p:spPr>
          <a:xfrm>
            <a:off x="4597400" y="4038600"/>
            <a:ext cx="2971800" cy="1219200"/>
          </a:xfrm>
          <a:prstGeom prst="rect">
            <a:avLst/>
          </a:prstGeom>
          <a:noFill/>
          <a:ln>
            <a:noFill/>
          </a:ln>
        </p:spPr>
        <p:txBody>
          <a:bodyPr wrap="square" lIns="0" tIns="0" rIns="0" bIns="0" anchor="t">
            <a:normAutofit/>
          </a:bodyPr>
          <a:lstStyle/>
          <a:p>
            <a:pPr marL="0" indent="0" algn="l">
              <a:buNone/>
            </a:pPr>
            <a:r>
              <a:rPr lang="en-US" sz="2100" b="1" i="0" dirty="0">
                <a:solidFill>
                  <a:srgbClr val="FFB020">
                    <a:alpha val="100000"/>
                  </a:srgbClr>
                </a:solidFill>
              </a:rPr>
              <a:t>Archiving</a:t>
            </a:r>
          </a:p>
          <a:p>
            <a:pPr marL="0" indent="0" algn="l">
              <a:buNone/>
            </a:pPr>
            <a:r>
              <a:rPr lang="en-US" sz="1500" b="0" i="0" dirty="0">
                <a:solidFill>
                  <a:srgbClr val="F2F7FA">
                    <a:alpha val="100000"/>
                  </a:srgbClr>
                </a:solidFill>
              </a:rPr>
              <a:t>Must this content remain in the active working tier?</a:t>
            </a:r>
          </a:p>
        </p:txBody>
      </p:sp>
      <p:sp>
        <p:nvSpPr>
          <p:cNvPr id="216" name="s216"/>
          <p:cNvSpPr txBox="1"/>
          <p:nvPr/>
        </p:nvSpPr>
        <p:spPr>
          <a:xfrm>
            <a:off x="8026400" y="3886200"/>
            <a:ext cx="3378200" cy="1498600"/>
          </a:xfrm>
          <a:prstGeom prst="roundRect">
            <a:avLst/>
          </a:prstGeom>
          <a:solidFill>
            <a:srgbClr val="17324A">
              <a:alpha val="55000"/>
            </a:srgbClr>
          </a:solidFill>
          <a:ln w="12700">
            <a:solidFill>
              <a:srgbClr val="FF6B6B">
                <a:alpha val="40000"/>
              </a:srgbClr>
            </a:solidFill>
          </a:ln>
        </p:spPr>
        <p:txBody>
          <a:bodyPr wrap="square" lIns="177800" tIns="127000" rIns="177800" bIns="127000" anchor="t">
            <a:normAutofit/>
          </a:bodyPr>
          <a:lstStyle/>
          <a:p>
            <a:endParaRPr lang="en-US"/>
          </a:p>
        </p:txBody>
      </p:sp>
      <p:sp>
        <p:nvSpPr>
          <p:cNvPr id="217" name="s217"/>
          <p:cNvSpPr txBox="1"/>
          <p:nvPr/>
        </p:nvSpPr>
        <p:spPr>
          <a:xfrm>
            <a:off x="8229600" y="4038600"/>
            <a:ext cx="2971800" cy="1219200"/>
          </a:xfrm>
          <a:prstGeom prst="rect">
            <a:avLst/>
          </a:prstGeom>
          <a:noFill/>
          <a:ln>
            <a:noFill/>
          </a:ln>
        </p:spPr>
        <p:txBody>
          <a:bodyPr wrap="square" lIns="0" tIns="0" rIns="0" bIns="0" anchor="t">
            <a:normAutofit/>
          </a:bodyPr>
          <a:lstStyle/>
          <a:p>
            <a:pPr marL="0" indent="0" algn="l">
              <a:buNone/>
            </a:pPr>
            <a:r>
              <a:rPr lang="en-US" sz="2100" b="1" i="0" dirty="0">
                <a:solidFill>
                  <a:srgbClr val="FF6B6B">
                    <a:alpha val="100000"/>
                  </a:srgbClr>
                </a:solidFill>
              </a:rPr>
              <a:t>Deletion</a:t>
            </a:r>
          </a:p>
          <a:p>
            <a:pPr marL="0" indent="0" algn="l">
              <a:buNone/>
            </a:pPr>
            <a:r>
              <a:rPr lang="en-US" sz="1500" b="0" i="0" dirty="0">
                <a:solidFill>
                  <a:srgbClr val="F2F7FA">
                    <a:alpha val="100000"/>
                  </a:srgbClr>
                </a:solidFill>
              </a:rPr>
              <a:t>May this content now be removed?</a:t>
            </a:r>
          </a:p>
        </p:txBody>
      </p:sp>
      <p:sp>
        <p:nvSpPr>
          <p:cNvPr id="218" name="s218"/>
          <p:cNvSpPr txBox="1"/>
          <p:nvPr/>
        </p:nvSpPr>
        <p:spPr>
          <a:xfrm>
            <a:off x="762000" y="5664200"/>
            <a:ext cx="76200" cy="685800"/>
          </a:xfrm>
          <a:prstGeom prst="rect">
            <a:avLst/>
          </a:prstGeom>
          <a:solidFill>
            <a:srgbClr val="FFB020">
              <a:alpha val="100000"/>
            </a:srgbClr>
          </a:solidFill>
          <a:ln>
            <a:noFill/>
          </a:ln>
        </p:spPr>
        <p:txBody>
          <a:bodyPr wrap="square" lIns="177800" tIns="127000" rIns="177800" bIns="127000" anchor="t">
            <a:normAutofit/>
          </a:bodyPr>
          <a:lstStyle/>
          <a:p>
            <a:endParaRPr lang="en-US"/>
          </a:p>
        </p:txBody>
      </p:sp>
      <p:sp>
        <p:nvSpPr>
          <p:cNvPr id="219" name="s219"/>
          <p:cNvSpPr txBox="1"/>
          <p:nvPr/>
        </p:nvSpPr>
        <p:spPr>
          <a:xfrm>
            <a:off x="1016000" y="5638800"/>
            <a:ext cx="10414000" cy="711200"/>
          </a:xfrm>
          <a:prstGeom prst="rect">
            <a:avLst/>
          </a:prstGeom>
          <a:noFill/>
          <a:ln>
            <a:noFill/>
          </a:ln>
        </p:spPr>
        <p:txBody>
          <a:bodyPr wrap="square" lIns="0" tIns="0" rIns="0" bIns="0" anchor="t">
            <a:normAutofit/>
          </a:bodyPr>
          <a:lstStyle/>
          <a:p>
            <a:pPr marL="0" indent="0" algn="l">
              <a:buNone/>
            </a:pPr>
            <a:r>
              <a:rPr lang="en-US" sz="1900" b="1" i="0" dirty="0">
                <a:solidFill>
                  <a:srgbClr val="F2F7FA">
                    <a:alpha val="100000"/>
                  </a:srgbClr>
                </a:solidFill>
              </a:rPr>
              <a:t>An archive policy without a disposal decision is a cheaper way to keep everything forever.</a:t>
            </a:r>
          </a:p>
          <a:p>
            <a:pPr marL="0" indent="0" algn="l">
              <a:buNone/>
            </a:pPr>
            <a:r>
              <a:rPr lang="en-US" sz="1600" b="0" i="0" dirty="0">
                <a:solidFill>
                  <a:srgbClr val="A9C1D4">
                    <a:alpha val="100000"/>
                  </a:srgbClr>
                </a:solidFill>
              </a:rPr>
              <a:t>That may reduce cost, but it is not lifecycle management.</a:t>
            </a:r>
          </a:p>
        </p:txBody>
      </p:sp>
    </p:spTree>
    <p:extLst>
      <p:ext uri="{BB962C8B-B14F-4D97-AF65-F5344CB8AC3E}">
        <p14:creationId xmlns:p14="http://schemas.microsoft.com/office/powerpoint/2010/main" val="34624372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s201"/>
          <p:cNvSpPr txBox="1"/>
          <p:nvPr/>
        </p:nvSpPr>
        <p:spPr>
          <a:xfrm>
            <a:off x="762000" y="558800"/>
            <a:ext cx="8890000" cy="330200"/>
          </a:xfrm>
          <a:prstGeom prst="rect">
            <a:avLst/>
          </a:prstGeom>
          <a:noFill/>
          <a:ln>
            <a:noFill/>
          </a:ln>
        </p:spPr>
        <p:txBody>
          <a:bodyPr wrap="square" lIns="0" tIns="0" rIns="0" bIns="0" anchor="t">
            <a:normAutofit/>
          </a:bodyPr>
          <a:lstStyle/>
          <a:p>
            <a:pPr marL="0" indent="0" algn="l">
              <a:buNone/>
            </a:pPr>
            <a:r>
              <a:rPr lang="en-US" sz="1400" b="1" i="0" spc="300" dirty="0">
                <a:solidFill>
                  <a:srgbClr val="2AC4E0">
                    <a:alpha val="100000"/>
                  </a:srgbClr>
                </a:solidFill>
              </a:rPr>
              <a:t>MICROSOFT 365 ARCHIVE</a:t>
            </a:r>
          </a:p>
        </p:txBody>
      </p:sp>
      <p:sp>
        <p:nvSpPr>
          <p:cNvPr id="202" name="s202"/>
          <p:cNvSpPr txBox="1"/>
          <p:nvPr/>
        </p:nvSpPr>
        <p:spPr>
          <a:xfrm>
            <a:off x="711200" y="914400"/>
            <a:ext cx="10668000" cy="609600"/>
          </a:xfrm>
          <a:prstGeom prst="rect">
            <a:avLst/>
          </a:prstGeom>
          <a:noFill/>
          <a:ln>
            <a:noFill/>
          </a:ln>
        </p:spPr>
        <p:txBody>
          <a:bodyPr wrap="square" lIns="0" tIns="0" rIns="0" bIns="0" anchor="t">
            <a:normAutofit/>
          </a:bodyPr>
          <a:lstStyle/>
          <a:p>
            <a:pPr marL="0" indent="0" algn="l">
              <a:buNone/>
            </a:pPr>
            <a:r>
              <a:rPr lang="en-US" sz="3200" b="1" i="0" dirty="0">
                <a:solidFill>
                  <a:srgbClr val="F2F7FA">
                    <a:alpha val="100000"/>
                  </a:srgbClr>
                </a:solidFill>
              </a:rPr>
              <a:t>A colder tier inside SharePoint</a:t>
            </a:r>
          </a:p>
        </p:txBody>
      </p:sp>
      <p:sp>
        <p:nvSpPr>
          <p:cNvPr id="203" name="s203"/>
          <p:cNvSpPr txBox="1"/>
          <p:nvPr/>
        </p:nvSpPr>
        <p:spPr>
          <a:xfrm>
            <a:off x="762000" y="1676400"/>
            <a:ext cx="10668000" cy="25400"/>
          </a:xfrm>
          <a:prstGeom prst="rect">
            <a:avLst/>
          </a:prstGeom>
          <a:solidFill>
            <a:srgbClr val="2AC4E0">
              <a:alpha val="35000"/>
            </a:srgbClr>
          </a:solidFill>
          <a:ln>
            <a:noFill/>
          </a:ln>
        </p:spPr>
        <p:txBody>
          <a:bodyPr wrap="square" lIns="177800" tIns="127000" rIns="177800" bIns="127000" anchor="t">
            <a:normAutofit fontScale="25000" lnSpcReduction="20000"/>
          </a:bodyPr>
          <a:lstStyle/>
          <a:p>
            <a:endParaRPr lang="en-US"/>
          </a:p>
        </p:txBody>
      </p:sp>
      <p:sp>
        <p:nvSpPr>
          <p:cNvPr id="204" name="s204"/>
          <p:cNvSpPr txBox="1"/>
          <p:nvPr/>
        </p:nvSpPr>
        <p:spPr>
          <a:xfrm>
            <a:off x="762000" y="2133600"/>
            <a:ext cx="127000" cy="127000"/>
          </a:xfrm>
          <a:prstGeom prst="ellipse">
            <a:avLst/>
          </a:prstGeom>
          <a:solidFill>
            <a:srgbClr val="2AC4E0">
              <a:alpha val="100000"/>
            </a:srgbClr>
          </a:solidFill>
          <a:ln>
            <a:noFill/>
          </a:ln>
        </p:spPr>
        <p:txBody>
          <a:bodyPr wrap="square" lIns="177800" tIns="127000" rIns="177800" bIns="127000" anchor="t">
            <a:normAutofit fontScale="25000" lnSpcReduction="20000"/>
          </a:bodyPr>
          <a:lstStyle/>
          <a:p>
            <a:endParaRPr lang="en-US"/>
          </a:p>
        </p:txBody>
      </p:sp>
      <p:sp>
        <p:nvSpPr>
          <p:cNvPr id="205" name="s205"/>
          <p:cNvSpPr txBox="1"/>
          <p:nvPr/>
        </p:nvSpPr>
        <p:spPr>
          <a:xfrm>
            <a:off x="1016000" y="2006600"/>
            <a:ext cx="5080000" cy="736600"/>
          </a:xfrm>
          <a:prstGeom prst="rect">
            <a:avLst/>
          </a:prstGeom>
          <a:noFill/>
          <a:ln>
            <a:noFill/>
          </a:ln>
        </p:spPr>
        <p:txBody>
          <a:bodyPr wrap="square" lIns="0" tIns="0" rIns="0" bIns="0" anchor="t">
            <a:normAutofit/>
          </a:bodyPr>
          <a:lstStyle/>
          <a:p>
            <a:pPr marL="0" indent="0" algn="l">
              <a:buNone/>
            </a:pPr>
            <a:r>
              <a:rPr lang="en-US" sz="1900" b="1" i="0" dirty="0">
                <a:solidFill>
                  <a:srgbClr val="F2F7FA">
                    <a:alpha val="100000"/>
                  </a:srgbClr>
                </a:solidFill>
              </a:rPr>
              <a:t>Content stays in Microsoft 365</a:t>
            </a:r>
          </a:p>
          <a:p>
            <a:pPr marL="0" indent="0" algn="l">
              <a:buNone/>
            </a:pPr>
            <a:r>
              <a:rPr lang="en-US" sz="1500" b="0" i="0" dirty="0">
                <a:solidFill>
                  <a:srgbClr val="C3D3E0">
                    <a:alpha val="100000"/>
                  </a:srgbClr>
                </a:solidFill>
              </a:rPr>
              <a:t>no export, no second system</a:t>
            </a:r>
          </a:p>
        </p:txBody>
      </p:sp>
      <p:sp>
        <p:nvSpPr>
          <p:cNvPr id="206" name="s206"/>
          <p:cNvSpPr txBox="1"/>
          <p:nvPr/>
        </p:nvSpPr>
        <p:spPr>
          <a:xfrm>
            <a:off x="762000" y="2844800"/>
            <a:ext cx="127000" cy="127000"/>
          </a:xfrm>
          <a:prstGeom prst="ellipse">
            <a:avLst/>
          </a:prstGeom>
          <a:solidFill>
            <a:srgbClr val="2AC4E0">
              <a:alpha val="100000"/>
            </a:srgbClr>
          </a:solidFill>
          <a:ln>
            <a:noFill/>
          </a:ln>
        </p:spPr>
        <p:txBody>
          <a:bodyPr wrap="square" lIns="177800" tIns="127000" rIns="177800" bIns="127000" anchor="t">
            <a:normAutofit fontScale="25000" lnSpcReduction="20000"/>
          </a:bodyPr>
          <a:lstStyle/>
          <a:p>
            <a:endParaRPr lang="en-US"/>
          </a:p>
        </p:txBody>
      </p:sp>
      <p:sp>
        <p:nvSpPr>
          <p:cNvPr id="207" name="s207"/>
          <p:cNvSpPr txBox="1"/>
          <p:nvPr/>
        </p:nvSpPr>
        <p:spPr>
          <a:xfrm>
            <a:off x="1016000" y="2717800"/>
            <a:ext cx="5080000" cy="736600"/>
          </a:xfrm>
          <a:prstGeom prst="rect">
            <a:avLst/>
          </a:prstGeom>
          <a:noFill/>
          <a:ln>
            <a:noFill/>
          </a:ln>
        </p:spPr>
        <p:txBody>
          <a:bodyPr wrap="square" lIns="0" tIns="0" rIns="0" bIns="0" anchor="t">
            <a:normAutofit/>
          </a:bodyPr>
          <a:lstStyle/>
          <a:p>
            <a:pPr marL="0" indent="0" algn="l">
              <a:buNone/>
            </a:pPr>
            <a:r>
              <a:rPr lang="en-US" sz="1900" b="1" i="0" dirty="0">
                <a:solidFill>
                  <a:srgbClr val="F2F7FA">
                    <a:alpha val="100000"/>
                  </a:srgbClr>
                </a:solidFill>
              </a:rPr>
              <a:t>Metadata and permissions remain</a:t>
            </a:r>
          </a:p>
          <a:p>
            <a:pPr marL="0" indent="0" algn="l">
              <a:buNone/>
            </a:pPr>
            <a:r>
              <a:rPr lang="en-US" sz="1500" b="0" i="0" dirty="0">
                <a:solidFill>
                  <a:srgbClr val="C3D3E0">
                    <a:alpha val="100000"/>
                  </a:srgbClr>
                </a:solidFill>
              </a:rPr>
              <a:t>the record of the file survives</a:t>
            </a:r>
          </a:p>
        </p:txBody>
      </p:sp>
      <p:sp>
        <p:nvSpPr>
          <p:cNvPr id="208" name="s208"/>
          <p:cNvSpPr txBox="1"/>
          <p:nvPr/>
        </p:nvSpPr>
        <p:spPr>
          <a:xfrm>
            <a:off x="762000" y="3556000"/>
            <a:ext cx="127000" cy="127000"/>
          </a:xfrm>
          <a:prstGeom prst="ellipse">
            <a:avLst/>
          </a:prstGeom>
          <a:solidFill>
            <a:srgbClr val="2AC4E0">
              <a:alpha val="100000"/>
            </a:srgbClr>
          </a:solidFill>
          <a:ln>
            <a:noFill/>
          </a:ln>
        </p:spPr>
        <p:txBody>
          <a:bodyPr wrap="square" lIns="177800" tIns="127000" rIns="177800" bIns="127000" anchor="t">
            <a:normAutofit fontScale="25000" lnSpcReduction="20000"/>
          </a:bodyPr>
          <a:lstStyle/>
          <a:p>
            <a:endParaRPr lang="en-US"/>
          </a:p>
        </p:txBody>
      </p:sp>
      <p:sp>
        <p:nvSpPr>
          <p:cNvPr id="209" name="s209"/>
          <p:cNvSpPr txBox="1"/>
          <p:nvPr/>
        </p:nvSpPr>
        <p:spPr>
          <a:xfrm>
            <a:off x="1016000" y="3429000"/>
            <a:ext cx="5080000" cy="736600"/>
          </a:xfrm>
          <a:prstGeom prst="rect">
            <a:avLst/>
          </a:prstGeom>
          <a:noFill/>
          <a:ln>
            <a:noFill/>
          </a:ln>
        </p:spPr>
        <p:txBody>
          <a:bodyPr wrap="square" lIns="0" tIns="0" rIns="0" bIns="0" anchor="t">
            <a:normAutofit/>
          </a:bodyPr>
          <a:lstStyle/>
          <a:p>
            <a:pPr marL="0" indent="0" algn="l">
              <a:buNone/>
            </a:pPr>
            <a:r>
              <a:rPr lang="en-US" sz="1900" b="1" i="0" dirty="0">
                <a:solidFill>
                  <a:srgbClr val="F2F7FA">
                    <a:alpha val="100000"/>
                  </a:srgbClr>
                </a:solidFill>
              </a:rPr>
              <a:t>Archived files stay visible in place</a:t>
            </a:r>
          </a:p>
          <a:p>
            <a:pPr marL="0" indent="0" algn="l">
              <a:buNone/>
            </a:pPr>
            <a:r>
              <a:rPr lang="en-US" sz="1500" b="0" i="0" dirty="0">
                <a:solidFill>
                  <a:srgbClr val="C3D3E0">
                    <a:alpha val="100000"/>
                  </a:srgbClr>
                </a:solidFill>
              </a:rPr>
              <a:t>same library, same location</a:t>
            </a:r>
          </a:p>
        </p:txBody>
      </p:sp>
      <p:sp>
        <p:nvSpPr>
          <p:cNvPr id="210" name="s210"/>
          <p:cNvSpPr txBox="1"/>
          <p:nvPr/>
        </p:nvSpPr>
        <p:spPr>
          <a:xfrm>
            <a:off x="762000" y="4267200"/>
            <a:ext cx="127000" cy="127000"/>
          </a:xfrm>
          <a:prstGeom prst="ellipse">
            <a:avLst/>
          </a:prstGeom>
          <a:solidFill>
            <a:srgbClr val="2AC4E0">
              <a:alpha val="100000"/>
            </a:srgbClr>
          </a:solidFill>
          <a:ln>
            <a:noFill/>
          </a:ln>
        </p:spPr>
        <p:txBody>
          <a:bodyPr wrap="square" lIns="177800" tIns="127000" rIns="177800" bIns="127000" anchor="t">
            <a:normAutofit fontScale="25000" lnSpcReduction="20000"/>
          </a:bodyPr>
          <a:lstStyle/>
          <a:p>
            <a:endParaRPr lang="en-US"/>
          </a:p>
        </p:txBody>
      </p:sp>
      <p:sp>
        <p:nvSpPr>
          <p:cNvPr id="211" name="s211"/>
          <p:cNvSpPr txBox="1"/>
          <p:nvPr/>
        </p:nvSpPr>
        <p:spPr>
          <a:xfrm>
            <a:off x="1016000" y="4140200"/>
            <a:ext cx="5080000" cy="736600"/>
          </a:xfrm>
          <a:prstGeom prst="rect">
            <a:avLst/>
          </a:prstGeom>
          <a:noFill/>
          <a:ln>
            <a:noFill/>
          </a:ln>
        </p:spPr>
        <p:txBody>
          <a:bodyPr wrap="square" lIns="0" tIns="0" rIns="0" bIns="0" anchor="t">
            <a:normAutofit/>
          </a:bodyPr>
          <a:lstStyle/>
          <a:p>
            <a:pPr marL="0" indent="0" algn="l">
              <a:buNone/>
            </a:pPr>
            <a:r>
              <a:rPr lang="en-US" sz="1900" b="1" i="0" dirty="0">
                <a:solidFill>
                  <a:srgbClr val="F2F7FA">
                    <a:alpha val="100000"/>
                  </a:srgbClr>
                </a:solidFill>
              </a:rPr>
              <a:t>File content requires reactivation</a:t>
            </a:r>
          </a:p>
          <a:p>
            <a:pPr marL="0" indent="0" algn="l">
              <a:buNone/>
            </a:pPr>
            <a:r>
              <a:rPr lang="en-US" sz="1500" b="0" i="0" dirty="0">
                <a:solidFill>
                  <a:srgbClr val="C3D3E0">
                    <a:alpha val="100000"/>
                  </a:srgbClr>
                </a:solidFill>
              </a:rPr>
              <a:t>opening and downloading is paused</a:t>
            </a:r>
          </a:p>
        </p:txBody>
      </p:sp>
      <p:sp>
        <p:nvSpPr>
          <p:cNvPr id="212" name="s212"/>
          <p:cNvSpPr txBox="1"/>
          <p:nvPr/>
        </p:nvSpPr>
        <p:spPr>
          <a:xfrm>
            <a:off x="762000" y="4978400"/>
            <a:ext cx="127000" cy="127000"/>
          </a:xfrm>
          <a:prstGeom prst="ellipse">
            <a:avLst/>
          </a:prstGeom>
          <a:solidFill>
            <a:srgbClr val="2AC4E0">
              <a:alpha val="100000"/>
            </a:srgbClr>
          </a:solidFill>
          <a:ln>
            <a:noFill/>
          </a:ln>
        </p:spPr>
        <p:txBody>
          <a:bodyPr wrap="square" lIns="177800" tIns="127000" rIns="177800" bIns="127000" anchor="t">
            <a:normAutofit fontScale="25000" lnSpcReduction="20000"/>
          </a:bodyPr>
          <a:lstStyle/>
          <a:p>
            <a:endParaRPr lang="en-US"/>
          </a:p>
        </p:txBody>
      </p:sp>
      <p:sp>
        <p:nvSpPr>
          <p:cNvPr id="213" name="s213"/>
          <p:cNvSpPr txBox="1"/>
          <p:nvPr/>
        </p:nvSpPr>
        <p:spPr>
          <a:xfrm>
            <a:off x="1016000" y="4851400"/>
            <a:ext cx="5080000" cy="736600"/>
          </a:xfrm>
          <a:prstGeom prst="rect">
            <a:avLst/>
          </a:prstGeom>
          <a:noFill/>
          <a:ln>
            <a:noFill/>
          </a:ln>
        </p:spPr>
        <p:txBody>
          <a:bodyPr wrap="square" lIns="0" tIns="0" rIns="0" bIns="0" anchor="t">
            <a:normAutofit/>
          </a:bodyPr>
          <a:lstStyle/>
          <a:p>
            <a:pPr marL="0" indent="0" algn="l">
              <a:buNone/>
            </a:pPr>
            <a:r>
              <a:rPr lang="en-US" sz="1900" b="1" i="0" dirty="0">
                <a:solidFill>
                  <a:srgbClr val="F2F7FA">
                    <a:alpha val="100000"/>
                  </a:srgbClr>
                </a:solidFill>
              </a:rPr>
              <a:t>Compliance capabilities continue</a:t>
            </a:r>
          </a:p>
          <a:p>
            <a:pPr marL="0" indent="0" algn="l">
              <a:buNone/>
            </a:pPr>
            <a:r>
              <a:rPr lang="en-US" sz="1500" b="0" i="0" dirty="0">
                <a:solidFill>
                  <a:srgbClr val="C3D3E0">
                    <a:alpha val="100000"/>
                  </a:srgbClr>
                </a:solidFill>
              </a:rPr>
              <a:t>retention and eDiscovery still apply</a:t>
            </a:r>
          </a:p>
        </p:txBody>
      </p:sp>
      <p:sp>
        <p:nvSpPr>
          <p:cNvPr id="214" name="s214"/>
          <p:cNvSpPr txBox="1"/>
          <p:nvPr/>
        </p:nvSpPr>
        <p:spPr>
          <a:xfrm>
            <a:off x="6477000" y="2006600"/>
            <a:ext cx="4953000" cy="3683000"/>
          </a:xfrm>
          <a:prstGeom prst="roundRect">
            <a:avLst/>
          </a:prstGeom>
          <a:solidFill>
            <a:srgbClr val="0E2841">
              <a:alpha val="45000"/>
            </a:srgbClr>
          </a:solidFill>
          <a:ln w="12700">
            <a:solidFill>
              <a:srgbClr val="2AC4E0">
                <a:alpha val="35000"/>
              </a:srgbClr>
            </a:solidFill>
            <a:prstDash val="dash"/>
          </a:ln>
        </p:spPr>
        <p:txBody>
          <a:bodyPr wrap="square" lIns="177800" tIns="127000" rIns="177800" bIns="127000" anchor="t">
            <a:normAutofit/>
          </a:bodyPr>
          <a:lstStyle/>
          <a:p>
            <a:endParaRPr lang="en-US"/>
          </a:p>
        </p:txBody>
      </p:sp>
      <p:sp>
        <p:nvSpPr>
          <p:cNvPr id="215" name="s215"/>
          <p:cNvSpPr txBox="1"/>
          <p:nvPr/>
        </p:nvSpPr>
        <p:spPr>
          <a:xfrm>
            <a:off x="6654800" y="2133600"/>
            <a:ext cx="4572000" cy="304800"/>
          </a:xfrm>
          <a:prstGeom prst="rect">
            <a:avLst/>
          </a:prstGeom>
          <a:noFill/>
          <a:ln>
            <a:noFill/>
          </a:ln>
        </p:spPr>
        <p:txBody>
          <a:bodyPr wrap="square" lIns="0" tIns="0" rIns="0" bIns="0" anchor="t">
            <a:normAutofit/>
          </a:bodyPr>
          <a:lstStyle/>
          <a:p>
            <a:pPr marL="0" indent="0" algn="ctr">
              <a:buNone/>
            </a:pPr>
            <a:r>
              <a:rPr lang="en-US" sz="1300" b="1" i="0" spc="150" dirty="0">
                <a:solidFill>
                  <a:srgbClr val="2AC4E0">
                    <a:alpha val="100000"/>
                  </a:srgbClr>
                </a:solidFill>
              </a:rPr>
              <a:t>MICROSOFT 365 COMPLIANCE BOUNDARY</a:t>
            </a:r>
          </a:p>
        </p:txBody>
      </p:sp>
      <p:sp>
        <p:nvSpPr>
          <p:cNvPr id="216" name="s216"/>
          <p:cNvSpPr txBox="1"/>
          <p:nvPr/>
        </p:nvSpPr>
        <p:spPr>
          <a:xfrm>
            <a:off x="6731000" y="2514600"/>
            <a:ext cx="4445000" cy="1066800"/>
          </a:xfrm>
          <a:prstGeom prst="rect">
            <a:avLst/>
          </a:prstGeom>
          <a:solidFill>
            <a:srgbClr val="2AC4E0">
              <a:alpha val="12000"/>
            </a:srgbClr>
          </a:solidFill>
          <a:ln w="12700">
            <a:solidFill>
              <a:srgbClr val="2AC4E0">
                <a:alpha val="70000"/>
              </a:srgbClr>
            </a:solidFill>
          </a:ln>
        </p:spPr>
        <p:txBody>
          <a:bodyPr wrap="square" lIns="177800" tIns="127000" rIns="177800" bIns="127000" anchor="t">
            <a:normAutofit/>
          </a:bodyPr>
          <a:lstStyle/>
          <a:p>
            <a:pPr marL="0" indent="0" algn="l">
              <a:buNone/>
            </a:pPr>
            <a:r>
              <a:rPr lang="en-US" sz="2000" b="1" i="0" dirty="0">
                <a:solidFill>
                  <a:srgbClr val="2AC4E0">
                    <a:alpha val="100000"/>
                  </a:srgbClr>
                </a:solidFill>
              </a:rPr>
              <a:t>Active SharePoint</a:t>
            </a:r>
          </a:p>
          <a:p>
            <a:pPr marL="0" indent="0" algn="l">
              <a:buNone/>
            </a:pPr>
            <a:r>
              <a:rPr lang="en-US" sz="1500" b="0" i="0" dirty="0">
                <a:solidFill>
                  <a:srgbClr val="C3D3E0">
                    <a:alpha val="100000"/>
                  </a:srgbClr>
                </a:solidFill>
              </a:rPr>
              <a:t>working tier  ·  open, edit, download</a:t>
            </a:r>
          </a:p>
        </p:txBody>
      </p:sp>
      <p:sp>
        <p:nvSpPr>
          <p:cNvPr id="217" name="s217"/>
          <p:cNvSpPr txBox="1"/>
          <p:nvPr/>
        </p:nvSpPr>
        <p:spPr>
          <a:xfrm>
            <a:off x="8636000" y="3683000"/>
            <a:ext cx="635000" cy="431800"/>
          </a:xfrm>
          <a:prstGeom prst="rect">
            <a:avLst/>
          </a:prstGeom>
          <a:noFill/>
          <a:ln>
            <a:noFill/>
          </a:ln>
        </p:spPr>
        <p:txBody>
          <a:bodyPr wrap="square" lIns="0" tIns="0" rIns="0" bIns="0" anchor="ctr">
            <a:normAutofit/>
          </a:bodyPr>
          <a:lstStyle/>
          <a:p>
            <a:pPr marL="0" indent="0" algn="ctr">
              <a:buNone/>
            </a:pPr>
            <a:r>
              <a:rPr lang="en-US" sz="2000" b="1" i="0" dirty="0">
                <a:solidFill>
                  <a:srgbClr val="FFB020">
                    <a:alpha val="100000"/>
                  </a:srgbClr>
                </a:solidFill>
              </a:rPr>
              <a:t>↓</a:t>
            </a:r>
          </a:p>
        </p:txBody>
      </p:sp>
      <p:sp>
        <p:nvSpPr>
          <p:cNvPr id="218" name="s218"/>
          <p:cNvSpPr txBox="1"/>
          <p:nvPr/>
        </p:nvSpPr>
        <p:spPr>
          <a:xfrm>
            <a:off x="6731000" y="4165600"/>
            <a:ext cx="4445000" cy="1066800"/>
          </a:xfrm>
          <a:prstGeom prst="rect">
            <a:avLst/>
          </a:prstGeom>
          <a:solidFill>
            <a:srgbClr val="FFB020">
              <a:alpha val="12000"/>
            </a:srgbClr>
          </a:solidFill>
          <a:ln w="12700">
            <a:solidFill>
              <a:srgbClr val="FFB020">
                <a:alpha val="70000"/>
              </a:srgbClr>
            </a:solidFill>
          </a:ln>
        </p:spPr>
        <p:txBody>
          <a:bodyPr wrap="square" lIns="177800" tIns="127000" rIns="177800" bIns="127000" anchor="t">
            <a:normAutofit/>
          </a:bodyPr>
          <a:lstStyle/>
          <a:p>
            <a:pPr marL="0" indent="0" algn="l">
              <a:buNone/>
            </a:pPr>
            <a:r>
              <a:rPr lang="en-US" sz="2000" b="1" i="0" dirty="0">
                <a:solidFill>
                  <a:srgbClr val="FFB020">
                    <a:alpha val="100000"/>
                  </a:srgbClr>
                </a:solidFill>
              </a:rPr>
              <a:t>Microsoft 365 Archive</a:t>
            </a:r>
          </a:p>
          <a:p>
            <a:pPr marL="0" indent="0" algn="l">
              <a:buNone/>
            </a:pPr>
            <a:r>
              <a:rPr lang="en-US" sz="1500" b="0" i="0" dirty="0">
                <a:solidFill>
                  <a:srgbClr val="C3D3E0">
                    <a:alpha val="100000"/>
                  </a:srgbClr>
                </a:solidFill>
              </a:rPr>
              <a:t>cold tier  ·  reactivate before opening</a:t>
            </a:r>
          </a:p>
        </p:txBody>
      </p:sp>
      <p:sp>
        <p:nvSpPr>
          <p:cNvPr id="219" name="s219"/>
          <p:cNvSpPr txBox="1"/>
          <p:nvPr/>
        </p:nvSpPr>
        <p:spPr>
          <a:xfrm>
            <a:off x="6654800" y="5181600"/>
            <a:ext cx="4572000" cy="431800"/>
          </a:xfrm>
          <a:prstGeom prst="rect">
            <a:avLst/>
          </a:prstGeom>
          <a:noFill/>
          <a:ln>
            <a:noFill/>
          </a:ln>
        </p:spPr>
        <p:txBody>
          <a:bodyPr wrap="square" lIns="0" tIns="0" rIns="0" bIns="0" anchor="t">
            <a:normAutofit/>
          </a:bodyPr>
          <a:lstStyle/>
          <a:p>
            <a:pPr marL="0" indent="0" algn="ctr">
              <a:buNone/>
            </a:pPr>
            <a:r>
              <a:rPr lang="en-US" sz="1500" b="0" i="1" dirty="0">
                <a:solidFill>
                  <a:srgbClr val="C3D3E0">
                    <a:alpha val="100000"/>
                  </a:srgbClr>
                </a:solidFill>
              </a:rPr>
              <a:t>Reclassified at tenant level, not removed.</a:t>
            </a:r>
          </a:p>
        </p:txBody>
      </p:sp>
      <p:sp>
        <p:nvSpPr>
          <p:cNvPr id="220" name="s220"/>
          <p:cNvSpPr txBox="1"/>
          <p:nvPr/>
        </p:nvSpPr>
        <p:spPr>
          <a:xfrm>
            <a:off x="762000" y="5740400"/>
            <a:ext cx="76200" cy="508000"/>
          </a:xfrm>
          <a:prstGeom prst="rect">
            <a:avLst/>
          </a:prstGeom>
          <a:solidFill>
            <a:srgbClr val="FFB020">
              <a:alpha val="100000"/>
            </a:srgbClr>
          </a:solidFill>
          <a:ln>
            <a:noFill/>
          </a:ln>
        </p:spPr>
        <p:txBody>
          <a:bodyPr wrap="square" lIns="177800" tIns="127000" rIns="177800" bIns="127000" anchor="t">
            <a:normAutofit lnSpcReduction="10000"/>
          </a:bodyPr>
          <a:lstStyle/>
          <a:p>
            <a:endParaRPr lang="en-US"/>
          </a:p>
        </p:txBody>
      </p:sp>
      <p:sp>
        <p:nvSpPr>
          <p:cNvPr id="221" name="s221"/>
          <p:cNvSpPr txBox="1"/>
          <p:nvPr/>
        </p:nvSpPr>
        <p:spPr>
          <a:xfrm>
            <a:off x="1016000" y="5715000"/>
            <a:ext cx="10414000" cy="533400"/>
          </a:xfrm>
          <a:prstGeom prst="rect">
            <a:avLst/>
          </a:prstGeom>
          <a:noFill/>
          <a:ln>
            <a:noFill/>
          </a:ln>
        </p:spPr>
        <p:txBody>
          <a:bodyPr wrap="square" lIns="0" tIns="0" rIns="0" bIns="0" anchor="t">
            <a:normAutofit/>
          </a:bodyPr>
          <a:lstStyle/>
          <a:p>
            <a:pPr marL="0" indent="0" algn="l">
              <a:buNone/>
            </a:pPr>
            <a:r>
              <a:rPr lang="en-US" sz="1800" b="1" i="0" dirty="0">
                <a:solidFill>
                  <a:srgbClr val="F2F7FA">
                    <a:alpha val="100000"/>
                  </a:srgbClr>
                </a:solidFill>
              </a:rPr>
              <a:t>Reactivation can be immediate, or enter a reactivation period of up to 24 hours.</a:t>
            </a:r>
          </a:p>
        </p:txBody>
      </p:sp>
    </p:spTree>
    <p:extLst>
      <p:ext uri="{BB962C8B-B14F-4D97-AF65-F5344CB8AC3E}">
        <p14:creationId xmlns:p14="http://schemas.microsoft.com/office/powerpoint/2010/main" val="20017786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s201"/>
          <p:cNvSpPr txBox="1"/>
          <p:nvPr/>
        </p:nvSpPr>
        <p:spPr>
          <a:xfrm>
            <a:off x="762000" y="558800"/>
            <a:ext cx="8890000" cy="330200"/>
          </a:xfrm>
          <a:prstGeom prst="rect">
            <a:avLst/>
          </a:prstGeom>
          <a:noFill/>
          <a:ln>
            <a:noFill/>
          </a:ln>
        </p:spPr>
        <p:txBody>
          <a:bodyPr wrap="square" lIns="0" tIns="0" rIns="0" bIns="0" anchor="t">
            <a:normAutofit/>
          </a:bodyPr>
          <a:lstStyle/>
          <a:p>
            <a:pPr marL="0" indent="0" algn="l">
              <a:buNone/>
            </a:pPr>
            <a:r>
              <a:rPr lang="en-US" sz="1400" b="1" i="0" spc="300" dirty="0">
                <a:solidFill>
                  <a:srgbClr val="2AC4E0">
                    <a:alpha val="100000"/>
                  </a:srgbClr>
                </a:solidFill>
              </a:rPr>
              <a:t>TWO ARCHIVE SCOPES</a:t>
            </a:r>
          </a:p>
        </p:txBody>
      </p:sp>
      <p:sp>
        <p:nvSpPr>
          <p:cNvPr id="202" name="s202"/>
          <p:cNvSpPr txBox="1"/>
          <p:nvPr/>
        </p:nvSpPr>
        <p:spPr>
          <a:xfrm>
            <a:off x="711200" y="914400"/>
            <a:ext cx="10668000" cy="609600"/>
          </a:xfrm>
          <a:prstGeom prst="rect">
            <a:avLst/>
          </a:prstGeom>
          <a:noFill/>
          <a:ln>
            <a:noFill/>
          </a:ln>
        </p:spPr>
        <p:txBody>
          <a:bodyPr wrap="square" lIns="0" tIns="0" rIns="0" bIns="0" anchor="t">
            <a:normAutofit/>
          </a:bodyPr>
          <a:lstStyle/>
          <a:p>
            <a:pPr marL="0" indent="0" algn="l">
              <a:buNone/>
            </a:pPr>
            <a:r>
              <a:rPr lang="en-US" sz="3200" b="1" i="0" dirty="0">
                <a:solidFill>
                  <a:srgbClr val="F2F7FA">
                    <a:alpha val="100000"/>
                  </a:srgbClr>
                </a:solidFill>
              </a:rPr>
              <a:t>Site-level or file-level?</a:t>
            </a:r>
          </a:p>
        </p:txBody>
      </p:sp>
      <p:sp>
        <p:nvSpPr>
          <p:cNvPr id="203" name="s203"/>
          <p:cNvSpPr txBox="1"/>
          <p:nvPr/>
        </p:nvSpPr>
        <p:spPr>
          <a:xfrm>
            <a:off x="762000" y="1676400"/>
            <a:ext cx="10668000" cy="25400"/>
          </a:xfrm>
          <a:prstGeom prst="rect">
            <a:avLst/>
          </a:prstGeom>
          <a:solidFill>
            <a:srgbClr val="2AC4E0">
              <a:alpha val="35000"/>
            </a:srgbClr>
          </a:solidFill>
          <a:ln>
            <a:noFill/>
          </a:ln>
        </p:spPr>
        <p:txBody>
          <a:bodyPr wrap="square" lIns="177800" tIns="127000" rIns="177800" bIns="127000" anchor="t">
            <a:normAutofit fontScale="25000" lnSpcReduction="20000"/>
          </a:bodyPr>
          <a:lstStyle/>
          <a:p>
            <a:endParaRPr lang="en-US"/>
          </a:p>
        </p:txBody>
      </p:sp>
      <p:sp>
        <p:nvSpPr>
          <p:cNvPr id="204" name="s204"/>
          <p:cNvSpPr txBox="1"/>
          <p:nvPr/>
        </p:nvSpPr>
        <p:spPr>
          <a:xfrm>
            <a:off x="3556000" y="2006600"/>
            <a:ext cx="3810000" cy="508000"/>
          </a:xfrm>
          <a:prstGeom prst="rect">
            <a:avLst/>
          </a:prstGeom>
          <a:solidFill>
            <a:srgbClr val="7C9CB8">
              <a:alpha val="16000"/>
            </a:srgbClr>
          </a:solidFill>
          <a:ln>
            <a:noFill/>
          </a:ln>
        </p:spPr>
        <p:txBody>
          <a:bodyPr wrap="square" lIns="177800" tIns="127000" rIns="177800" bIns="127000" anchor="ctr">
            <a:normAutofit lnSpcReduction="10000"/>
          </a:bodyPr>
          <a:lstStyle/>
          <a:p>
            <a:pPr marL="0" indent="0" algn="ctr">
              <a:buNone/>
            </a:pPr>
            <a:r>
              <a:rPr lang="en-US" sz="1700" b="1" i="0" spc="200" dirty="0">
                <a:solidFill>
                  <a:srgbClr val="7C9CB8">
                    <a:alpha val="100000"/>
                  </a:srgbClr>
                </a:solidFill>
              </a:rPr>
              <a:t>SITE-LEVEL</a:t>
            </a:r>
          </a:p>
        </p:txBody>
      </p:sp>
      <p:sp>
        <p:nvSpPr>
          <p:cNvPr id="205" name="s205"/>
          <p:cNvSpPr txBox="1"/>
          <p:nvPr/>
        </p:nvSpPr>
        <p:spPr>
          <a:xfrm>
            <a:off x="7493000" y="2006600"/>
            <a:ext cx="3937000" cy="508000"/>
          </a:xfrm>
          <a:prstGeom prst="rect">
            <a:avLst/>
          </a:prstGeom>
          <a:solidFill>
            <a:srgbClr val="2AC4E0">
              <a:alpha val="16000"/>
            </a:srgbClr>
          </a:solidFill>
          <a:ln>
            <a:noFill/>
          </a:ln>
        </p:spPr>
        <p:txBody>
          <a:bodyPr wrap="square" lIns="177800" tIns="127000" rIns="177800" bIns="127000" anchor="ctr">
            <a:normAutofit lnSpcReduction="10000"/>
          </a:bodyPr>
          <a:lstStyle/>
          <a:p>
            <a:pPr marL="0" indent="0" algn="ctr">
              <a:buNone/>
            </a:pPr>
            <a:r>
              <a:rPr lang="en-US" sz="1700" b="1" i="0" spc="200" dirty="0">
                <a:solidFill>
                  <a:srgbClr val="2AC4E0">
                    <a:alpha val="100000"/>
                  </a:srgbClr>
                </a:solidFill>
              </a:rPr>
              <a:t>FILE-LEVEL</a:t>
            </a:r>
          </a:p>
        </p:txBody>
      </p:sp>
      <p:sp>
        <p:nvSpPr>
          <p:cNvPr id="206" name="s206"/>
          <p:cNvSpPr txBox="1"/>
          <p:nvPr/>
        </p:nvSpPr>
        <p:spPr>
          <a:xfrm>
            <a:off x="762000" y="2590800"/>
            <a:ext cx="10668000" cy="660400"/>
          </a:xfrm>
          <a:prstGeom prst="rect">
            <a:avLst/>
          </a:prstGeom>
          <a:solidFill>
            <a:srgbClr val="17324A">
              <a:alpha val="60000"/>
            </a:srgbClr>
          </a:solidFill>
          <a:ln>
            <a:noFill/>
          </a:ln>
        </p:spPr>
        <p:txBody>
          <a:bodyPr wrap="square" lIns="177800" tIns="127000" rIns="177800" bIns="127000" anchor="t">
            <a:normAutofit/>
          </a:bodyPr>
          <a:lstStyle/>
          <a:p>
            <a:endParaRPr lang="en-US"/>
          </a:p>
        </p:txBody>
      </p:sp>
      <p:sp>
        <p:nvSpPr>
          <p:cNvPr id="207" name="s207"/>
          <p:cNvSpPr txBox="1"/>
          <p:nvPr/>
        </p:nvSpPr>
        <p:spPr>
          <a:xfrm>
            <a:off x="939800" y="2590800"/>
            <a:ext cx="2540000" cy="660400"/>
          </a:xfrm>
          <a:prstGeom prst="rect">
            <a:avLst/>
          </a:prstGeom>
          <a:noFill/>
          <a:ln>
            <a:noFill/>
          </a:ln>
        </p:spPr>
        <p:txBody>
          <a:bodyPr wrap="square" lIns="0" tIns="0" rIns="0" bIns="0" anchor="ctr">
            <a:normAutofit/>
          </a:bodyPr>
          <a:lstStyle/>
          <a:p>
            <a:pPr marL="0" indent="0" algn="l">
              <a:buNone/>
            </a:pPr>
            <a:r>
              <a:rPr lang="en-US" sz="1800" b="1" i="0" dirty="0">
                <a:solidFill>
                  <a:srgbClr val="FFB020">
                    <a:alpha val="100000"/>
                  </a:srgbClr>
                </a:solidFill>
              </a:rPr>
              <a:t>Scope</a:t>
            </a:r>
          </a:p>
        </p:txBody>
      </p:sp>
      <p:sp>
        <p:nvSpPr>
          <p:cNvPr id="208" name="s208"/>
          <p:cNvSpPr txBox="1"/>
          <p:nvPr/>
        </p:nvSpPr>
        <p:spPr>
          <a:xfrm>
            <a:off x="3708400" y="2590800"/>
            <a:ext cx="3683000" cy="660400"/>
          </a:xfrm>
          <a:prstGeom prst="rect">
            <a:avLst/>
          </a:prstGeom>
          <a:noFill/>
          <a:ln>
            <a:noFill/>
          </a:ln>
        </p:spPr>
        <p:txBody>
          <a:bodyPr wrap="square" lIns="0" tIns="0" rIns="0" bIns="0" anchor="ctr">
            <a:normAutofit/>
          </a:bodyPr>
          <a:lstStyle/>
          <a:p>
            <a:pPr marL="0" indent="0" algn="l">
              <a:buNone/>
            </a:pPr>
            <a:r>
              <a:rPr lang="en-US" sz="1700" b="0" i="0" dirty="0">
                <a:solidFill>
                  <a:srgbClr val="C3D3E0">
                    <a:alpha val="100000"/>
                  </a:srgbClr>
                </a:solidFill>
              </a:rPr>
              <a:t>Entire site</a:t>
            </a:r>
          </a:p>
        </p:txBody>
      </p:sp>
      <p:sp>
        <p:nvSpPr>
          <p:cNvPr id="209" name="s209"/>
          <p:cNvSpPr txBox="1"/>
          <p:nvPr/>
        </p:nvSpPr>
        <p:spPr>
          <a:xfrm>
            <a:off x="7645400" y="2590800"/>
            <a:ext cx="3683000" cy="660400"/>
          </a:xfrm>
          <a:prstGeom prst="rect">
            <a:avLst/>
          </a:prstGeom>
          <a:noFill/>
          <a:ln>
            <a:noFill/>
          </a:ln>
        </p:spPr>
        <p:txBody>
          <a:bodyPr wrap="square" lIns="0" tIns="0" rIns="0" bIns="0" anchor="ctr">
            <a:normAutofit/>
          </a:bodyPr>
          <a:lstStyle/>
          <a:p>
            <a:pPr marL="0" indent="0" algn="l">
              <a:buNone/>
            </a:pPr>
            <a:r>
              <a:rPr lang="en-US" sz="1700" b="0" i="0" dirty="0">
                <a:solidFill>
                  <a:srgbClr val="F2F7FA">
                    <a:alpha val="100000"/>
                  </a:srgbClr>
                </a:solidFill>
              </a:rPr>
              <a:t>Individual files</a:t>
            </a:r>
          </a:p>
        </p:txBody>
      </p:sp>
      <p:sp>
        <p:nvSpPr>
          <p:cNvPr id="210" name="s210"/>
          <p:cNvSpPr txBox="1"/>
          <p:nvPr/>
        </p:nvSpPr>
        <p:spPr>
          <a:xfrm>
            <a:off x="762000" y="3352800"/>
            <a:ext cx="10668000" cy="660400"/>
          </a:xfrm>
          <a:prstGeom prst="rect">
            <a:avLst/>
          </a:prstGeom>
          <a:solidFill>
            <a:srgbClr val="17324A">
              <a:alpha val="35000"/>
            </a:srgbClr>
          </a:solidFill>
          <a:ln>
            <a:noFill/>
          </a:ln>
        </p:spPr>
        <p:txBody>
          <a:bodyPr wrap="square" lIns="177800" tIns="127000" rIns="177800" bIns="127000" anchor="t">
            <a:normAutofit/>
          </a:bodyPr>
          <a:lstStyle/>
          <a:p>
            <a:endParaRPr lang="en-US"/>
          </a:p>
        </p:txBody>
      </p:sp>
      <p:sp>
        <p:nvSpPr>
          <p:cNvPr id="211" name="s211"/>
          <p:cNvSpPr txBox="1"/>
          <p:nvPr/>
        </p:nvSpPr>
        <p:spPr>
          <a:xfrm>
            <a:off x="939800" y="3352800"/>
            <a:ext cx="2540000" cy="660400"/>
          </a:xfrm>
          <a:prstGeom prst="rect">
            <a:avLst/>
          </a:prstGeom>
          <a:noFill/>
          <a:ln>
            <a:noFill/>
          </a:ln>
        </p:spPr>
        <p:txBody>
          <a:bodyPr wrap="square" lIns="0" tIns="0" rIns="0" bIns="0" anchor="ctr">
            <a:normAutofit/>
          </a:bodyPr>
          <a:lstStyle/>
          <a:p>
            <a:pPr marL="0" indent="0" algn="l">
              <a:buNone/>
            </a:pPr>
            <a:r>
              <a:rPr lang="en-US" sz="1800" b="1" i="0" dirty="0">
                <a:solidFill>
                  <a:srgbClr val="FFB020">
                    <a:alpha val="100000"/>
                  </a:srgbClr>
                </a:solidFill>
              </a:rPr>
              <a:t>Best fit</a:t>
            </a:r>
          </a:p>
        </p:txBody>
      </p:sp>
      <p:sp>
        <p:nvSpPr>
          <p:cNvPr id="212" name="s212"/>
          <p:cNvSpPr txBox="1"/>
          <p:nvPr/>
        </p:nvSpPr>
        <p:spPr>
          <a:xfrm>
            <a:off x="3708400" y="3352800"/>
            <a:ext cx="3683000" cy="660400"/>
          </a:xfrm>
          <a:prstGeom prst="rect">
            <a:avLst/>
          </a:prstGeom>
          <a:noFill/>
          <a:ln>
            <a:noFill/>
          </a:ln>
        </p:spPr>
        <p:txBody>
          <a:bodyPr wrap="square" lIns="0" tIns="0" rIns="0" bIns="0" anchor="ctr">
            <a:normAutofit/>
          </a:bodyPr>
          <a:lstStyle/>
          <a:p>
            <a:pPr marL="0" indent="0" algn="l">
              <a:buNone/>
            </a:pPr>
            <a:r>
              <a:rPr lang="en-US" sz="1700" b="0" i="0" dirty="0">
                <a:solidFill>
                  <a:srgbClr val="C3D3E0">
                    <a:alpha val="100000"/>
                  </a:srgbClr>
                </a:solidFill>
              </a:rPr>
              <a:t>Finished workspace</a:t>
            </a:r>
          </a:p>
        </p:txBody>
      </p:sp>
      <p:sp>
        <p:nvSpPr>
          <p:cNvPr id="213" name="s213"/>
          <p:cNvSpPr txBox="1"/>
          <p:nvPr/>
        </p:nvSpPr>
        <p:spPr>
          <a:xfrm>
            <a:off x="7645400" y="3352800"/>
            <a:ext cx="3683000" cy="660400"/>
          </a:xfrm>
          <a:prstGeom prst="rect">
            <a:avLst/>
          </a:prstGeom>
          <a:noFill/>
          <a:ln>
            <a:noFill/>
          </a:ln>
        </p:spPr>
        <p:txBody>
          <a:bodyPr wrap="square" lIns="0" tIns="0" rIns="0" bIns="0" anchor="ctr">
            <a:normAutofit/>
          </a:bodyPr>
          <a:lstStyle/>
          <a:p>
            <a:pPr marL="0" indent="0" algn="l">
              <a:buNone/>
            </a:pPr>
            <a:r>
              <a:rPr lang="en-US" sz="1700" b="0" i="0" dirty="0">
                <a:solidFill>
                  <a:srgbClr val="F2F7FA">
                    <a:alpha val="100000"/>
                  </a:srgbClr>
                </a:solidFill>
              </a:rPr>
              <a:t>Mixed active and inactive content</a:t>
            </a:r>
          </a:p>
        </p:txBody>
      </p:sp>
      <p:sp>
        <p:nvSpPr>
          <p:cNvPr id="214" name="s214"/>
          <p:cNvSpPr txBox="1"/>
          <p:nvPr/>
        </p:nvSpPr>
        <p:spPr>
          <a:xfrm>
            <a:off x="762000" y="4114800"/>
            <a:ext cx="10668000" cy="660400"/>
          </a:xfrm>
          <a:prstGeom prst="rect">
            <a:avLst/>
          </a:prstGeom>
          <a:solidFill>
            <a:srgbClr val="17324A">
              <a:alpha val="60000"/>
            </a:srgbClr>
          </a:solidFill>
          <a:ln>
            <a:noFill/>
          </a:ln>
        </p:spPr>
        <p:txBody>
          <a:bodyPr wrap="square" lIns="177800" tIns="127000" rIns="177800" bIns="127000" anchor="t">
            <a:normAutofit/>
          </a:bodyPr>
          <a:lstStyle/>
          <a:p>
            <a:endParaRPr lang="en-US"/>
          </a:p>
        </p:txBody>
      </p:sp>
      <p:sp>
        <p:nvSpPr>
          <p:cNvPr id="215" name="s215"/>
          <p:cNvSpPr txBox="1"/>
          <p:nvPr/>
        </p:nvSpPr>
        <p:spPr>
          <a:xfrm>
            <a:off x="939800" y="4114800"/>
            <a:ext cx="2540000" cy="660400"/>
          </a:xfrm>
          <a:prstGeom prst="rect">
            <a:avLst/>
          </a:prstGeom>
          <a:noFill/>
          <a:ln>
            <a:noFill/>
          </a:ln>
        </p:spPr>
        <p:txBody>
          <a:bodyPr wrap="square" lIns="0" tIns="0" rIns="0" bIns="0" anchor="ctr">
            <a:normAutofit/>
          </a:bodyPr>
          <a:lstStyle/>
          <a:p>
            <a:pPr marL="0" indent="0" algn="l">
              <a:buNone/>
            </a:pPr>
            <a:r>
              <a:rPr lang="en-US" sz="1800" b="1" i="0" dirty="0">
                <a:solidFill>
                  <a:srgbClr val="FFB020">
                    <a:alpha val="100000"/>
                  </a:srgbClr>
                </a:solidFill>
              </a:rPr>
              <a:t>Daily access</a:t>
            </a:r>
          </a:p>
        </p:txBody>
      </p:sp>
      <p:sp>
        <p:nvSpPr>
          <p:cNvPr id="216" name="s216"/>
          <p:cNvSpPr txBox="1"/>
          <p:nvPr/>
        </p:nvSpPr>
        <p:spPr>
          <a:xfrm>
            <a:off x="3708400" y="4114800"/>
            <a:ext cx="3683000" cy="660400"/>
          </a:xfrm>
          <a:prstGeom prst="rect">
            <a:avLst/>
          </a:prstGeom>
          <a:noFill/>
          <a:ln>
            <a:noFill/>
          </a:ln>
        </p:spPr>
        <p:txBody>
          <a:bodyPr wrap="square" lIns="0" tIns="0" rIns="0" bIns="0" anchor="ctr">
            <a:normAutofit/>
          </a:bodyPr>
          <a:lstStyle/>
          <a:p>
            <a:pPr marL="0" indent="0" algn="l">
              <a:buNone/>
            </a:pPr>
            <a:r>
              <a:rPr lang="en-US" sz="1700" b="0" i="0" dirty="0">
                <a:solidFill>
                  <a:srgbClr val="C3D3E0">
                    <a:alpha val="100000"/>
                  </a:srgbClr>
                </a:solidFill>
              </a:rPr>
              <a:t>Site unavailable</a:t>
            </a:r>
          </a:p>
        </p:txBody>
      </p:sp>
      <p:sp>
        <p:nvSpPr>
          <p:cNvPr id="217" name="s217"/>
          <p:cNvSpPr txBox="1"/>
          <p:nvPr/>
        </p:nvSpPr>
        <p:spPr>
          <a:xfrm>
            <a:off x="7645400" y="4114800"/>
            <a:ext cx="3683000" cy="660400"/>
          </a:xfrm>
          <a:prstGeom prst="rect">
            <a:avLst/>
          </a:prstGeom>
          <a:noFill/>
          <a:ln>
            <a:noFill/>
          </a:ln>
        </p:spPr>
        <p:txBody>
          <a:bodyPr wrap="square" lIns="0" tIns="0" rIns="0" bIns="0" anchor="ctr">
            <a:normAutofit/>
          </a:bodyPr>
          <a:lstStyle/>
          <a:p>
            <a:pPr marL="0" indent="0" algn="l">
              <a:buNone/>
            </a:pPr>
            <a:r>
              <a:rPr lang="en-US" sz="1700" b="0" i="0" dirty="0">
                <a:solidFill>
                  <a:srgbClr val="F2F7FA">
                    <a:alpha val="100000"/>
                  </a:srgbClr>
                </a:solidFill>
              </a:rPr>
              <a:t>Active files remain available</a:t>
            </a:r>
          </a:p>
        </p:txBody>
      </p:sp>
      <p:sp>
        <p:nvSpPr>
          <p:cNvPr id="218" name="s218"/>
          <p:cNvSpPr txBox="1"/>
          <p:nvPr/>
        </p:nvSpPr>
        <p:spPr>
          <a:xfrm>
            <a:off x="762000" y="4876800"/>
            <a:ext cx="10668000" cy="660400"/>
          </a:xfrm>
          <a:prstGeom prst="rect">
            <a:avLst/>
          </a:prstGeom>
          <a:solidFill>
            <a:srgbClr val="17324A">
              <a:alpha val="35000"/>
            </a:srgbClr>
          </a:solidFill>
          <a:ln>
            <a:noFill/>
          </a:ln>
        </p:spPr>
        <p:txBody>
          <a:bodyPr wrap="square" lIns="177800" tIns="127000" rIns="177800" bIns="127000" anchor="t">
            <a:normAutofit/>
          </a:bodyPr>
          <a:lstStyle/>
          <a:p>
            <a:endParaRPr lang="en-US"/>
          </a:p>
        </p:txBody>
      </p:sp>
      <p:sp>
        <p:nvSpPr>
          <p:cNvPr id="219" name="s219"/>
          <p:cNvSpPr txBox="1"/>
          <p:nvPr/>
        </p:nvSpPr>
        <p:spPr>
          <a:xfrm>
            <a:off x="939800" y="4876800"/>
            <a:ext cx="2540000" cy="660400"/>
          </a:xfrm>
          <a:prstGeom prst="rect">
            <a:avLst/>
          </a:prstGeom>
          <a:noFill/>
          <a:ln>
            <a:noFill/>
          </a:ln>
        </p:spPr>
        <p:txBody>
          <a:bodyPr wrap="square" lIns="0" tIns="0" rIns="0" bIns="0" anchor="ctr">
            <a:normAutofit/>
          </a:bodyPr>
          <a:lstStyle/>
          <a:p>
            <a:pPr marL="0" indent="0" algn="l">
              <a:buNone/>
            </a:pPr>
            <a:r>
              <a:rPr lang="en-US" sz="1800" b="1" i="0" dirty="0">
                <a:solidFill>
                  <a:srgbClr val="FFB020">
                    <a:alpha val="100000"/>
                  </a:srgbClr>
                </a:solidFill>
              </a:rPr>
              <a:t>Decision</a:t>
            </a:r>
          </a:p>
        </p:txBody>
      </p:sp>
      <p:sp>
        <p:nvSpPr>
          <p:cNvPr id="220" name="s220"/>
          <p:cNvSpPr txBox="1"/>
          <p:nvPr/>
        </p:nvSpPr>
        <p:spPr>
          <a:xfrm>
            <a:off x="3708400" y="4876800"/>
            <a:ext cx="3683000" cy="660400"/>
          </a:xfrm>
          <a:prstGeom prst="rect">
            <a:avLst/>
          </a:prstGeom>
          <a:noFill/>
          <a:ln>
            <a:noFill/>
          </a:ln>
        </p:spPr>
        <p:txBody>
          <a:bodyPr wrap="square" lIns="0" tIns="0" rIns="0" bIns="0" anchor="ctr">
            <a:normAutofit/>
          </a:bodyPr>
          <a:lstStyle/>
          <a:p>
            <a:pPr marL="0" indent="0" algn="l">
              <a:buNone/>
            </a:pPr>
            <a:r>
              <a:rPr lang="en-US" sz="1700" b="0" i="0" dirty="0">
                <a:solidFill>
                  <a:srgbClr val="C3D3E0">
                    <a:alpha val="100000"/>
                  </a:srgbClr>
                </a:solidFill>
              </a:rPr>
              <a:t>Admin-led</a:t>
            </a:r>
          </a:p>
        </p:txBody>
      </p:sp>
      <p:sp>
        <p:nvSpPr>
          <p:cNvPr id="221" name="s221"/>
          <p:cNvSpPr txBox="1"/>
          <p:nvPr/>
        </p:nvSpPr>
        <p:spPr>
          <a:xfrm>
            <a:off x="7645400" y="4876800"/>
            <a:ext cx="3683000" cy="660400"/>
          </a:xfrm>
          <a:prstGeom prst="rect">
            <a:avLst/>
          </a:prstGeom>
          <a:noFill/>
          <a:ln>
            <a:noFill/>
          </a:ln>
        </p:spPr>
        <p:txBody>
          <a:bodyPr wrap="square" lIns="0" tIns="0" rIns="0" bIns="0" anchor="ctr">
            <a:normAutofit/>
          </a:bodyPr>
          <a:lstStyle/>
          <a:p>
            <a:pPr marL="0" indent="0" algn="l">
              <a:buNone/>
            </a:pPr>
            <a:r>
              <a:rPr lang="en-US" sz="1700" b="0" i="0" dirty="0">
                <a:solidFill>
                  <a:srgbClr val="F2F7FA">
                    <a:alpha val="100000"/>
                  </a:srgbClr>
                </a:solidFill>
              </a:rPr>
              <a:t>User or automation, within policy</a:t>
            </a:r>
          </a:p>
        </p:txBody>
      </p:sp>
      <p:sp>
        <p:nvSpPr>
          <p:cNvPr id="222" name="s222"/>
          <p:cNvSpPr txBox="1"/>
          <p:nvPr/>
        </p:nvSpPr>
        <p:spPr>
          <a:xfrm>
            <a:off x="762000" y="5638800"/>
            <a:ext cx="76200" cy="584200"/>
          </a:xfrm>
          <a:prstGeom prst="rect">
            <a:avLst/>
          </a:prstGeom>
          <a:solidFill>
            <a:srgbClr val="FFB020">
              <a:alpha val="100000"/>
            </a:srgbClr>
          </a:solidFill>
          <a:ln>
            <a:noFill/>
          </a:ln>
        </p:spPr>
        <p:txBody>
          <a:bodyPr wrap="square" lIns="177800" tIns="127000" rIns="177800" bIns="127000" anchor="t">
            <a:normAutofit/>
          </a:bodyPr>
          <a:lstStyle/>
          <a:p>
            <a:endParaRPr lang="en-US"/>
          </a:p>
        </p:txBody>
      </p:sp>
      <p:sp>
        <p:nvSpPr>
          <p:cNvPr id="223" name="s223"/>
          <p:cNvSpPr txBox="1"/>
          <p:nvPr/>
        </p:nvSpPr>
        <p:spPr>
          <a:xfrm>
            <a:off x="1016000" y="5613400"/>
            <a:ext cx="10414000" cy="609600"/>
          </a:xfrm>
          <a:prstGeom prst="rect">
            <a:avLst/>
          </a:prstGeom>
          <a:noFill/>
          <a:ln>
            <a:noFill/>
          </a:ln>
        </p:spPr>
        <p:txBody>
          <a:bodyPr wrap="square" lIns="0" tIns="0" rIns="0" bIns="0" anchor="t">
            <a:normAutofit/>
          </a:bodyPr>
          <a:lstStyle/>
          <a:p>
            <a:pPr marL="0" indent="0" algn="l">
              <a:buNone/>
            </a:pPr>
            <a:r>
              <a:rPr lang="en-US" sz="1900" b="1" i="0" dirty="0">
                <a:solidFill>
                  <a:srgbClr val="F2F7FA">
                    <a:alpha val="100000"/>
                  </a:srgbClr>
                </a:solidFill>
              </a:rPr>
              <a:t>Project Phoenix: the site cannot be archived, the completed deliverables can.</a:t>
            </a:r>
          </a:p>
          <a:p>
            <a:pPr marL="0" indent="0" algn="l">
              <a:buNone/>
            </a:pPr>
            <a:r>
              <a:rPr lang="en-US" sz="1600" b="0" i="0" dirty="0">
                <a:solidFill>
                  <a:srgbClr val="C3D3E0">
                    <a:alpha val="100000"/>
                  </a:srgbClr>
                </a:solidFill>
              </a:rPr>
              <a:t>The twelve operational files stay active.</a:t>
            </a:r>
          </a:p>
        </p:txBody>
      </p:sp>
    </p:spTree>
    <p:extLst>
      <p:ext uri="{BB962C8B-B14F-4D97-AF65-F5344CB8AC3E}">
        <p14:creationId xmlns:p14="http://schemas.microsoft.com/office/powerpoint/2010/main" val="9552061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s201"/>
          <p:cNvSpPr txBox="1"/>
          <p:nvPr/>
        </p:nvSpPr>
        <p:spPr>
          <a:xfrm>
            <a:off x="762000" y="558800"/>
            <a:ext cx="8890000" cy="330200"/>
          </a:xfrm>
          <a:prstGeom prst="rect">
            <a:avLst/>
          </a:prstGeom>
          <a:noFill/>
          <a:ln>
            <a:noFill/>
          </a:ln>
        </p:spPr>
        <p:txBody>
          <a:bodyPr wrap="square" lIns="0" tIns="0" rIns="0" bIns="0" anchor="t">
            <a:normAutofit/>
          </a:bodyPr>
          <a:lstStyle/>
          <a:p>
            <a:pPr marL="0" indent="0" algn="l">
              <a:buNone/>
            </a:pPr>
            <a:r>
              <a:rPr lang="en-US" sz="1400" b="1" i="0" spc="300" dirty="0">
                <a:solidFill>
                  <a:srgbClr val="2AC4E0">
                    <a:alpha val="100000"/>
                  </a:srgbClr>
                </a:solidFill>
              </a:rPr>
              <a:t>DEMO 1  ·  LIVE IN SHAREPOINT</a:t>
            </a:r>
          </a:p>
        </p:txBody>
      </p:sp>
      <p:sp>
        <p:nvSpPr>
          <p:cNvPr id="202" name="s202"/>
          <p:cNvSpPr txBox="1"/>
          <p:nvPr/>
        </p:nvSpPr>
        <p:spPr>
          <a:xfrm>
            <a:off x="711200" y="914400"/>
            <a:ext cx="10668000" cy="609600"/>
          </a:xfrm>
          <a:prstGeom prst="rect">
            <a:avLst/>
          </a:prstGeom>
          <a:noFill/>
          <a:ln>
            <a:noFill/>
          </a:ln>
        </p:spPr>
        <p:txBody>
          <a:bodyPr wrap="square" lIns="0" tIns="0" rIns="0" bIns="0" anchor="t">
            <a:normAutofit/>
          </a:bodyPr>
          <a:lstStyle/>
          <a:p>
            <a:pPr marL="0" indent="0" algn="l">
              <a:buNone/>
            </a:pPr>
            <a:r>
              <a:rPr lang="en-US" sz="3200" b="1" i="0" dirty="0">
                <a:solidFill>
                  <a:srgbClr val="F2F7FA">
                    <a:alpha val="100000"/>
                  </a:srgbClr>
                </a:solidFill>
              </a:rPr>
              <a:t>Archive without moving the file</a:t>
            </a:r>
          </a:p>
        </p:txBody>
      </p:sp>
      <p:sp>
        <p:nvSpPr>
          <p:cNvPr id="203" name="s203"/>
          <p:cNvSpPr txBox="1"/>
          <p:nvPr/>
        </p:nvSpPr>
        <p:spPr>
          <a:xfrm>
            <a:off x="762000" y="1676400"/>
            <a:ext cx="10668000" cy="25400"/>
          </a:xfrm>
          <a:prstGeom prst="rect">
            <a:avLst/>
          </a:prstGeom>
          <a:solidFill>
            <a:srgbClr val="2AC4E0">
              <a:alpha val="35000"/>
            </a:srgbClr>
          </a:solidFill>
          <a:ln>
            <a:noFill/>
          </a:ln>
        </p:spPr>
        <p:txBody>
          <a:bodyPr wrap="square" lIns="177800" tIns="127000" rIns="177800" bIns="127000" anchor="t">
            <a:normAutofit fontScale="25000" lnSpcReduction="20000"/>
          </a:bodyPr>
          <a:lstStyle/>
          <a:p>
            <a:endParaRPr lang="en-US"/>
          </a:p>
        </p:txBody>
      </p:sp>
      <p:sp>
        <p:nvSpPr>
          <p:cNvPr id="204" name="s204"/>
          <p:cNvSpPr txBox="1"/>
          <p:nvPr/>
        </p:nvSpPr>
        <p:spPr>
          <a:xfrm>
            <a:off x="762000" y="2108200"/>
            <a:ext cx="635000" cy="635000"/>
          </a:xfrm>
          <a:prstGeom prst="ellipse">
            <a:avLst/>
          </a:prstGeom>
          <a:solidFill>
            <a:srgbClr val="2AC4E0">
              <a:alpha val="16000"/>
            </a:srgbClr>
          </a:solidFill>
          <a:ln w="12700">
            <a:solidFill>
              <a:srgbClr val="2AC4E0">
                <a:alpha val="70000"/>
              </a:srgbClr>
            </a:solidFill>
          </a:ln>
        </p:spPr>
        <p:txBody>
          <a:bodyPr wrap="square" lIns="0" tIns="0" rIns="0" bIns="0" anchor="ctr">
            <a:normAutofit/>
          </a:bodyPr>
          <a:lstStyle/>
          <a:p>
            <a:pPr marL="0" indent="0" algn="ctr">
              <a:buNone/>
            </a:pPr>
            <a:r>
              <a:rPr lang="en-US" sz="2200" b="1" i="0" dirty="0">
                <a:solidFill>
                  <a:srgbClr val="2AC4E0">
                    <a:alpha val="100000"/>
                  </a:srgbClr>
                </a:solidFill>
              </a:rPr>
              <a:t>1</a:t>
            </a:r>
          </a:p>
        </p:txBody>
      </p:sp>
      <p:sp>
        <p:nvSpPr>
          <p:cNvPr id="205" name="s205"/>
          <p:cNvSpPr txBox="1"/>
          <p:nvPr/>
        </p:nvSpPr>
        <p:spPr>
          <a:xfrm>
            <a:off x="1066800" y="2743200"/>
            <a:ext cx="25400" cy="203200"/>
          </a:xfrm>
          <a:prstGeom prst="rect">
            <a:avLst/>
          </a:prstGeom>
          <a:solidFill>
            <a:srgbClr val="2AC4E0">
              <a:alpha val="50000"/>
            </a:srgbClr>
          </a:solidFill>
          <a:ln>
            <a:noFill/>
          </a:ln>
        </p:spPr>
        <p:txBody>
          <a:bodyPr wrap="square" lIns="177800" tIns="127000" rIns="177800" bIns="127000" anchor="t">
            <a:normAutofit fontScale="25000" lnSpcReduction="20000"/>
          </a:bodyPr>
          <a:lstStyle/>
          <a:p>
            <a:endParaRPr lang="en-US"/>
          </a:p>
        </p:txBody>
      </p:sp>
      <p:sp>
        <p:nvSpPr>
          <p:cNvPr id="206" name="s206"/>
          <p:cNvSpPr txBox="1"/>
          <p:nvPr/>
        </p:nvSpPr>
        <p:spPr>
          <a:xfrm>
            <a:off x="1574800" y="2082800"/>
            <a:ext cx="5207000" cy="711200"/>
          </a:xfrm>
          <a:prstGeom prst="rect">
            <a:avLst/>
          </a:prstGeom>
          <a:noFill/>
          <a:ln>
            <a:noFill/>
          </a:ln>
        </p:spPr>
        <p:txBody>
          <a:bodyPr wrap="square" lIns="0" tIns="0" rIns="0" bIns="0" anchor="t">
            <a:normAutofit/>
          </a:bodyPr>
          <a:lstStyle/>
          <a:p>
            <a:pPr marL="0" indent="0" algn="l">
              <a:buNone/>
            </a:pPr>
            <a:r>
              <a:rPr lang="en-US" sz="2000" b="1" i="0" dirty="0">
                <a:solidFill>
                  <a:srgbClr val="F2F7FA">
                    <a:alpha val="100000"/>
                  </a:srgbClr>
                </a:solidFill>
              </a:rPr>
              <a:t>Select the file</a:t>
            </a:r>
          </a:p>
          <a:p>
            <a:pPr marL="0" indent="0" algn="l">
              <a:buNone/>
            </a:pPr>
            <a:r>
              <a:rPr lang="en-US" sz="1500" b="0" i="0" dirty="0">
                <a:solidFill>
                  <a:srgbClr val="C3D3E0">
                    <a:alpha val="100000"/>
                  </a:srgbClr>
                </a:solidFill>
              </a:rPr>
              <a:t>Documents &gt; Old Deliverables &gt; Project Plan 2023.docx</a:t>
            </a:r>
          </a:p>
        </p:txBody>
      </p:sp>
      <p:sp>
        <p:nvSpPr>
          <p:cNvPr id="207" name="s207"/>
          <p:cNvSpPr txBox="1"/>
          <p:nvPr/>
        </p:nvSpPr>
        <p:spPr>
          <a:xfrm>
            <a:off x="762000" y="2946400"/>
            <a:ext cx="635000" cy="635000"/>
          </a:xfrm>
          <a:prstGeom prst="ellipse">
            <a:avLst/>
          </a:prstGeom>
          <a:solidFill>
            <a:srgbClr val="2AC4E0">
              <a:alpha val="16000"/>
            </a:srgbClr>
          </a:solidFill>
          <a:ln w="12700">
            <a:solidFill>
              <a:srgbClr val="2AC4E0">
                <a:alpha val="70000"/>
              </a:srgbClr>
            </a:solidFill>
          </a:ln>
        </p:spPr>
        <p:txBody>
          <a:bodyPr wrap="square" lIns="0" tIns="0" rIns="0" bIns="0" anchor="ctr">
            <a:normAutofit/>
          </a:bodyPr>
          <a:lstStyle/>
          <a:p>
            <a:pPr marL="0" indent="0" algn="ctr">
              <a:buNone/>
            </a:pPr>
            <a:r>
              <a:rPr lang="en-US" sz="2200" b="1" i="0" dirty="0">
                <a:solidFill>
                  <a:srgbClr val="2AC4E0">
                    <a:alpha val="100000"/>
                  </a:srgbClr>
                </a:solidFill>
              </a:rPr>
              <a:t>2</a:t>
            </a:r>
          </a:p>
        </p:txBody>
      </p:sp>
      <p:sp>
        <p:nvSpPr>
          <p:cNvPr id="208" name="s208"/>
          <p:cNvSpPr txBox="1"/>
          <p:nvPr/>
        </p:nvSpPr>
        <p:spPr>
          <a:xfrm>
            <a:off x="1066800" y="3581400"/>
            <a:ext cx="25400" cy="203200"/>
          </a:xfrm>
          <a:prstGeom prst="rect">
            <a:avLst/>
          </a:prstGeom>
          <a:solidFill>
            <a:srgbClr val="2AC4E0">
              <a:alpha val="50000"/>
            </a:srgbClr>
          </a:solidFill>
          <a:ln>
            <a:noFill/>
          </a:ln>
        </p:spPr>
        <p:txBody>
          <a:bodyPr wrap="square" lIns="177800" tIns="127000" rIns="177800" bIns="127000" anchor="t">
            <a:normAutofit fontScale="25000" lnSpcReduction="20000"/>
          </a:bodyPr>
          <a:lstStyle/>
          <a:p>
            <a:endParaRPr lang="en-US"/>
          </a:p>
        </p:txBody>
      </p:sp>
      <p:sp>
        <p:nvSpPr>
          <p:cNvPr id="209" name="s209"/>
          <p:cNvSpPr txBox="1"/>
          <p:nvPr/>
        </p:nvSpPr>
        <p:spPr>
          <a:xfrm>
            <a:off x="1574800" y="2921000"/>
            <a:ext cx="5207000" cy="711200"/>
          </a:xfrm>
          <a:prstGeom prst="rect">
            <a:avLst/>
          </a:prstGeom>
          <a:noFill/>
          <a:ln>
            <a:noFill/>
          </a:ln>
        </p:spPr>
        <p:txBody>
          <a:bodyPr wrap="square" lIns="0" tIns="0" rIns="0" bIns="0" anchor="t">
            <a:normAutofit/>
          </a:bodyPr>
          <a:lstStyle/>
          <a:p>
            <a:pPr marL="0" indent="0" algn="l">
              <a:buNone/>
            </a:pPr>
            <a:r>
              <a:rPr lang="en-US" sz="2000" b="1" i="0" dirty="0">
                <a:solidFill>
                  <a:srgbClr val="F2F7FA">
                    <a:alpha val="100000"/>
                  </a:srgbClr>
                </a:solidFill>
              </a:rPr>
              <a:t>Choose Archive</a:t>
            </a:r>
          </a:p>
          <a:p>
            <a:pPr marL="0" indent="0" algn="l">
              <a:buNone/>
            </a:pPr>
            <a:r>
              <a:rPr lang="en-US" sz="1500" b="0" i="0" dirty="0">
                <a:solidFill>
                  <a:srgbClr val="C3D3E0">
                    <a:alpha val="100000"/>
                  </a:srgbClr>
                </a:solidFill>
              </a:rPr>
              <a:t>Edit permission is required to archive</a:t>
            </a:r>
          </a:p>
        </p:txBody>
      </p:sp>
      <p:sp>
        <p:nvSpPr>
          <p:cNvPr id="210" name="s210"/>
          <p:cNvSpPr txBox="1"/>
          <p:nvPr/>
        </p:nvSpPr>
        <p:spPr>
          <a:xfrm>
            <a:off x="762000" y="3784600"/>
            <a:ext cx="635000" cy="635000"/>
          </a:xfrm>
          <a:prstGeom prst="ellipse">
            <a:avLst/>
          </a:prstGeom>
          <a:solidFill>
            <a:srgbClr val="2AC4E0">
              <a:alpha val="16000"/>
            </a:srgbClr>
          </a:solidFill>
          <a:ln w="12700">
            <a:solidFill>
              <a:srgbClr val="2AC4E0">
                <a:alpha val="70000"/>
              </a:srgbClr>
            </a:solidFill>
          </a:ln>
        </p:spPr>
        <p:txBody>
          <a:bodyPr wrap="square" lIns="0" tIns="0" rIns="0" bIns="0" anchor="ctr">
            <a:normAutofit/>
          </a:bodyPr>
          <a:lstStyle/>
          <a:p>
            <a:pPr marL="0" indent="0" algn="ctr">
              <a:buNone/>
            </a:pPr>
            <a:r>
              <a:rPr lang="en-US" sz="2200" b="1" i="0" dirty="0">
                <a:solidFill>
                  <a:srgbClr val="2AC4E0">
                    <a:alpha val="100000"/>
                  </a:srgbClr>
                </a:solidFill>
              </a:rPr>
              <a:t>3</a:t>
            </a:r>
          </a:p>
        </p:txBody>
      </p:sp>
      <p:sp>
        <p:nvSpPr>
          <p:cNvPr id="211" name="s211"/>
          <p:cNvSpPr txBox="1"/>
          <p:nvPr/>
        </p:nvSpPr>
        <p:spPr>
          <a:xfrm>
            <a:off x="1066800" y="4419600"/>
            <a:ext cx="25400" cy="203200"/>
          </a:xfrm>
          <a:prstGeom prst="rect">
            <a:avLst/>
          </a:prstGeom>
          <a:solidFill>
            <a:srgbClr val="2AC4E0">
              <a:alpha val="50000"/>
            </a:srgbClr>
          </a:solidFill>
          <a:ln>
            <a:noFill/>
          </a:ln>
        </p:spPr>
        <p:txBody>
          <a:bodyPr wrap="square" lIns="177800" tIns="127000" rIns="177800" bIns="127000" anchor="t">
            <a:normAutofit fontScale="25000" lnSpcReduction="20000"/>
          </a:bodyPr>
          <a:lstStyle/>
          <a:p>
            <a:endParaRPr lang="en-US"/>
          </a:p>
        </p:txBody>
      </p:sp>
      <p:sp>
        <p:nvSpPr>
          <p:cNvPr id="212" name="s212"/>
          <p:cNvSpPr txBox="1"/>
          <p:nvPr/>
        </p:nvSpPr>
        <p:spPr>
          <a:xfrm>
            <a:off x="1574800" y="3759200"/>
            <a:ext cx="5207000" cy="711200"/>
          </a:xfrm>
          <a:prstGeom prst="rect">
            <a:avLst/>
          </a:prstGeom>
          <a:noFill/>
          <a:ln>
            <a:noFill/>
          </a:ln>
        </p:spPr>
        <p:txBody>
          <a:bodyPr wrap="square" lIns="0" tIns="0" rIns="0" bIns="0" anchor="t">
            <a:normAutofit/>
          </a:bodyPr>
          <a:lstStyle/>
          <a:p>
            <a:pPr marL="0" indent="0" algn="l">
              <a:buNone/>
            </a:pPr>
            <a:r>
              <a:rPr lang="en-US" sz="2000" b="1" i="0" dirty="0">
                <a:solidFill>
                  <a:srgbClr val="F2F7FA">
                    <a:alpha val="100000"/>
                  </a:srgbClr>
                </a:solidFill>
              </a:rPr>
              <a:t>Inspect status and metadata</a:t>
            </a:r>
          </a:p>
          <a:p>
            <a:pPr marL="0" indent="0" algn="l">
              <a:buNone/>
            </a:pPr>
            <a:r>
              <a:rPr lang="en-US" sz="1500" b="0" i="0" dirty="0">
                <a:solidFill>
                  <a:srgbClr val="C3D3E0">
                    <a:alpha val="100000"/>
                  </a:srgbClr>
                </a:solidFill>
              </a:rPr>
              <a:t>permissions and properties remain in place</a:t>
            </a:r>
          </a:p>
        </p:txBody>
      </p:sp>
      <p:sp>
        <p:nvSpPr>
          <p:cNvPr id="213" name="s213"/>
          <p:cNvSpPr txBox="1"/>
          <p:nvPr/>
        </p:nvSpPr>
        <p:spPr>
          <a:xfrm>
            <a:off x="762000" y="4622800"/>
            <a:ext cx="635000" cy="635000"/>
          </a:xfrm>
          <a:prstGeom prst="ellipse">
            <a:avLst/>
          </a:prstGeom>
          <a:solidFill>
            <a:srgbClr val="2AC4E0">
              <a:alpha val="16000"/>
            </a:srgbClr>
          </a:solidFill>
          <a:ln w="12700">
            <a:solidFill>
              <a:srgbClr val="2AC4E0">
                <a:alpha val="70000"/>
              </a:srgbClr>
            </a:solidFill>
          </a:ln>
        </p:spPr>
        <p:txBody>
          <a:bodyPr wrap="square" lIns="0" tIns="0" rIns="0" bIns="0" anchor="ctr">
            <a:normAutofit/>
          </a:bodyPr>
          <a:lstStyle/>
          <a:p>
            <a:pPr marL="0" indent="0" algn="ctr">
              <a:buNone/>
            </a:pPr>
            <a:r>
              <a:rPr lang="en-US" sz="2200" b="1" i="0" dirty="0">
                <a:solidFill>
                  <a:srgbClr val="2AC4E0">
                    <a:alpha val="100000"/>
                  </a:srgbClr>
                </a:solidFill>
              </a:rPr>
              <a:t>4</a:t>
            </a:r>
          </a:p>
        </p:txBody>
      </p:sp>
      <p:sp>
        <p:nvSpPr>
          <p:cNvPr id="214" name="s214"/>
          <p:cNvSpPr txBox="1"/>
          <p:nvPr/>
        </p:nvSpPr>
        <p:spPr>
          <a:xfrm>
            <a:off x="1574800" y="4597400"/>
            <a:ext cx="5207000" cy="711200"/>
          </a:xfrm>
          <a:prstGeom prst="rect">
            <a:avLst/>
          </a:prstGeom>
          <a:noFill/>
          <a:ln>
            <a:noFill/>
          </a:ln>
        </p:spPr>
        <p:txBody>
          <a:bodyPr wrap="square" lIns="0" tIns="0" rIns="0" bIns="0" anchor="t">
            <a:normAutofit/>
          </a:bodyPr>
          <a:lstStyle/>
          <a:p>
            <a:pPr marL="0" indent="0" algn="l">
              <a:buNone/>
            </a:pPr>
            <a:r>
              <a:rPr lang="en-US" sz="2000" b="1" i="0" dirty="0">
                <a:solidFill>
                  <a:srgbClr val="F2F7FA">
                    <a:alpha val="100000"/>
                  </a:srgbClr>
                </a:solidFill>
              </a:rPr>
              <a:t>Try to open the file</a:t>
            </a:r>
          </a:p>
          <a:p>
            <a:pPr marL="0" indent="0" algn="l">
              <a:buNone/>
            </a:pPr>
            <a:r>
              <a:rPr lang="en-US" sz="1500" b="0" i="0" dirty="0">
                <a:solidFill>
                  <a:srgbClr val="C3D3E0">
                    <a:alpha val="100000"/>
                  </a:srgbClr>
                </a:solidFill>
              </a:rPr>
              <a:t>the web experience asks for reactivation</a:t>
            </a:r>
          </a:p>
        </p:txBody>
      </p:sp>
      <p:sp>
        <p:nvSpPr>
          <p:cNvPr id="215" name="s215"/>
          <p:cNvSpPr txBox="1"/>
          <p:nvPr/>
        </p:nvSpPr>
        <p:spPr>
          <a:xfrm>
            <a:off x="7112000" y="2082800"/>
            <a:ext cx="4318000" cy="2082800"/>
          </a:xfrm>
          <a:prstGeom prst="roundRect">
            <a:avLst/>
          </a:prstGeom>
          <a:solidFill>
            <a:srgbClr val="17324A">
              <a:alpha val="55000"/>
            </a:srgbClr>
          </a:solidFill>
          <a:ln w="12700">
            <a:solidFill>
              <a:srgbClr val="FFB020">
                <a:alpha val="45000"/>
              </a:srgbClr>
            </a:solidFill>
          </a:ln>
        </p:spPr>
        <p:txBody>
          <a:bodyPr wrap="square" lIns="177800" tIns="127000" rIns="177800" bIns="127000" anchor="t">
            <a:normAutofit/>
          </a:bodyPr>
          <a:lstStyle/>
          <a:p>
            <a:endParaRPr lang="en-US"/>
          </a:p>
        </p:txBody>
      </p:sp>
      <p:sp>
        <p:nvSpPr>
          <p:cNvPr id="216" name="s216"/>
          <p:cNvSpPr txBox="1"/>
          <p:nvPr/>
        </p:nvSpPr>
        <p:spPr>
          <a:xfrm>
            <a:off x="7340600" y="2260600"/>
            <a:ext cx="3860800" cy="1727200"/>
          </a:xfrm>
          <a:prstGeom prst="rect">
            <a:avLst/>
          </a:prstGeom>
          <a:noFill/>
          <a:ln>
            <a:noFill/>
          </a:ln>
        </p:spPr>
        <p:txBody>
          <a:bodyPr wrap="square" lIns="0" tIns="0" rIns="0" bIns="0" anchor="t">
            <a:normAutofit/>
          </a:bodyPr>
          <a:lstStyle/>
          <a:p>
            <a:pPr marL="0" indent="0" algn="l">
              <a:buNone/>
            </a:pPr>
            <a:r>
              <a:rPr lang="en-US" sz="1600" b="1" i="0" spc="200" dirty="0">
                <a:solidFill>
                  <a:srgbClr val="FFB020">
                    <a:alpha val="100000"/>
                  </a:srgbClr>
                </a:solidFill>
              </a:rPr>
              <a:t>SAME LOCATION</a:t>
            </a:r>
          </a:p>
          <a:p>
            <a:pPr marL="0" indent="0" algn="l">
              <a:buNone/>
            </a:pPr>
            <a:r>
              <a:rPr lang="en-US" sz="1600" b="1" i="0" spc="200" dirty="0">
                <a:solidFill>
                  <a:srgbClr val="FFB020">
                    <a:alpha val="100000"/>
                  </a:srgbClr>
                </a:solidFill>
              </a:rPr>
              <a:t>DIFFERENT STATE</a:t>
            </a:r>
          </a:p>
          <a:p>
            <a:pPr marL="0" indent="0" algn="l">
              <a:buNone/>
            </a:pPr>
            <a:r>
              <a:rPr lang="en-US" sz="1600" b="0" i="0" dirty="0">
                <a:solidFill>
                  <a:srgbClr val="F2F7FA">
                    <a:alpha val="100000"/>
                  </a:srgbClr>
                </a:solidFill>
              </a:rPr>
              <a:t>The file is not moved to an Archive library. Watch the breadcrumb.</a:t>
            </a:r>
          </a:p>
        </p:txBody>
      </p:sp>
      <p:sp>
        <p:nvSpPr>
          <p:cNvPr id="219" name="s219"/>
          <p:cNvSpPr txBox="1"/>
          <p:nvPr/>
        </p:nvSpPr>
        <p:spPr>
          <a:xfrm>
            <a:off x="762000" y="5613400"/>
            <a:ext cx="76200" cy="609600"/>
          </a:xfrm>
          <a:prstGeom prst="rect">
            <a:avLst/>
          </a:prstGeom>
          <a:solidFill>
            <a:srgbClr val="FFB020">
              <a:alpha val="100000"/>
            </a:srgbClr>
          </a:solidFill>
          <a:ln>
            <a:noFill/>
          </a:ln>
        </p:spPr>
        <p:txBody>
          <a:bodyPr wrap="square" lIns="177800" tIns="127000" rIns="177800" bIns="127000" anchor="t">
            <a:normAutofit/>
          </a:bodyPr>
          <a:lstStyle/>
          <a:p>
            <a:endParaRPr lang="en-US"/>
          </a:p>
        </p:txBody>
      </p:sp>
      <p:sp>
        <p:nvSpPr>
          <p:cNvPr id="220" name="s220"/>
          <p:cNvSpPr txBox="1"/>
          <p:nvPr/>
        </p:nvSpPr>
        <p:spPr>
          <a:xfrm>
            <a:off x="1016000" y="5588000"/>
            <a:ext cx="5969000" cy="635000"/>
          </a:xfrm>
          <a:prstGeom prst="rect">
            <a:avLst/>
          </a:prstGeom>
          <a:noFill/>
          <a:ln>
            <a:noFill/>
          </a:ln>
        </p:spPr>
        <p:txBody>
          <a:bodyPr wrap="square" lIns="0" tIns="0" rIns="0" bIns="0" anchor="t">
            <a:normAutofit/>
          </a:bodyPr>
          <a:lstStyle/>
          <a:p>
            <a:pPr marL="0" indent="0" algn="l">
              <a:buNone/>
            </a:pPr>
            <a:r>
              <a:rPr lang="en-US" sz="1900" b="1" i="0" dirty="0">
                <a:solidFill>
                  <a:srgbClr val="F2F7FA">
                    <a:alpha val="100000"/>
                  </a:srgbClr>
                </a:solidFill>
              </a:rPr>
              <a:t>Archiving is only useful if recovery is predictable.</a:t>
            </a:r>
          </a:p>
        </p:txBody>
      </p:sp>
    </p:spTree>
    <p:extLst>
      <p:ext uri="{BB962C8B-B14F-4D97-AF65-F5344CB8AC3E}">
        <p14:creationId xmlns:p14="http://schemas.microsoft.com/office/powerpoint/2010/main" val="8741653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s201"/>
          <p:cNvSpPr txBox="1"/>
          <p:nvPr/>
        </p:nvSpPr>
        <p:spPr>
          <a:xfrm>
            <a:off x="762000" y="558800"/>
            <a:ext cx="8890000" cy="330200"/>
          </a:xfrm>
          <a:prstGeom prst="rect">
            <a:avLst/>
          </a:prstGeom>
          <a:noFill/>
          <a:ln>
            <a:noFill/>
          </a:ln>
        </p:spPr>
        <p:txBody>
          <a:bodyPr wrap="square" lIns="0" tIns="0" rIns="0" bIns="0" anchor="t">
            <a:normAutofit/>
          </a:bodyPr>
          <a:lstStyle/>
          <a:p>
            <a:pPr marL="0" indent="0" algn="l">
              <a:buNone/>
            </a:pPr>
            <a:r>
              <a:rPr lang="en-US" sz="1400" b="1" i="0" spc="300" dirty="0">
                <a:solidFill>
                  <a:srgbClr val="2AC4E0">
                    <a:alpha val="100000"/>
                  </a:srgbClr>
                </a:solidFill>
              </a:rPr>
              <a:t>DEMO 2  ·  THE READER PROFILE</a:t>
            </a:r>
          </a:p>
        </p:txBody>
      </p:sp>
      <p:sp>
        <p:nvSpPr>
          <p:cNvPr id="202" name="s202"/>
          <p:cNvSpPr txBox="1"/>
          <p:nvPr/>
        </p:nvSpPr>
        <p:spPr>
          <a:xfrm>
            <a:off x="711200" y="914400"/>
            <a:ext cx="10668000" cy="609600"/>
          </a:xfrm>
          <a:prstGeom prst="rect">
            <a:avLst/>
          </a:prstGeom>
          <a:noFill/>
          <a:ln>
            <a:noFill/>
          </a:ln>
        </p:spPr>
        <p:txBody>
          <a:bodyPr wrap="square" lIns="0" tIns="0" rIns="0" bIns="0" anchor="t">
            <a:normAutofit/>
          </a:bodyPr>
          <a:lstStyle/>
          <a:p>
            <a:pPr marL="0" indent="0" algn="l">
              <a:buNone/>
            </a:pPr>
            <a:r>
              <a:rPr lang="en-US" sz="3200" b="1" i="0" dirty="0">
                <a:solidFill>
                  <a:srgbClr val="F2F7FA">
                    <a:alpha val="100000"/>
                  </a:srgbClr>
                </a:solidFill>
              </a:rPr>
              <a:t>Self-service reactivation</a:t>
            </a:r>
          </a:p>
        </p:txBody>
      </p:sp>
      <p:sp>
        <p:nvSpPr>
          <p:cNvPr id="203" name="s203"/>
          <p:cNvSpPr txBox="1"/>
          <p:nvPr/>
        </p:nvSpPr>
        <p:spPr>
          <a:xfrm>
            <a:off x="762000" y="1676400"/>
            <a:ext cx="10668000" cy="25400"/>
          </a:xfrm>
          <a:prstGeom prst="rect">
            <a:avLst/>
          </a:prstGeom>
          <a:solidFill>
            <a:srgbClr val="2AC4E0">
              <a:alpha val="35000"/>
            </a:srgbClr>
          </a:solidFill>
          <a:ln>
            <a:noFill/>
          </a:ln>
        </p:spPr>
        <p:txBody>
          <a:bodyPr wrap="square" lIns="177800" tIns="127000" rIns="177800" bIns="127000" anchor="t">
            <a:normAutofit fontScale="25000" lnSpcReduction="20000"/>
          </a:bodyPr>
          <a:lstStyle/>
          <a:p>
            <a:endParaRPr lang="en-US"/>
          </a:p>
        </p:txBody>
      </p:sp>
      <p:sp>
        <p:nvSpPr>
          <p:cNvPr id="204" name="s204"/>
          <p:cNvSpPr txBox="1"/>
          <p:nvPr/>
        </p:nvSpPr>
        <p:spPr>
          <a:xfrm>
            <a:off x="762000" y="2082800"/>
            <a:ext cx="5207000" cy="1600200"/>
          </a:xfrm>
          <a:prstGeom prst="roundRect">
            <a:avLst/>
          </a:prstGeom>
          <a:solidFill>
            <a:srgbClr val="17324A">
              <a:alpha val="55000"/>
            </a:srgbClr>
          </a:solidFill>
          <a:ln w="12700">
            <a:solidFill>
              <a:srgbClr val="3DD68C">
                <a:alpha val="40000"/>
              </a:srgbClr>
            </a:solidFill>
          </a:ln>
        </p:spPr>
        <p:txBody>
          <a:bodyPr wrap="square" lIns="177800" tIns="127000" rIns="177800" bIns="127000" anchor="t">
            <a:normAutofit/>
          </a:bodyPr>
          <a:lstStyle/>
          <a:p>
            <a:endParaRPr lang="en-US"/>
          </a:p>
        </p:txBody>
      </p:sp>
      <p:sp>
        <p:nvSpPr>
          <p:cNvPr id="205" name="s205"/>
          <p:cNvSpPr txBox="1"/>
          <p:nvPr/>
        </p:nvSpPr>
        <p:spPr>
          <a:xfrm>
            <a:off x="762000" y="2082800"/>
            <a:ext cx="5207000" cy="50800"/>
          </a:xfrm>
          <a:prstGeom prst="rect">
            <a:avLst/>
          </a:prstGeom>
          <a:solidFill>
            <a:srgbClr val="3DD68C">
              <a:alpha val="100000"/>
            </a:srgbClr>
          </a:solidFill>
          <a:ln>
            <a:noFill/>
          </a:ln>
        </p:spPr>
        <p:txBody>
          <a:bodyPr wrap="square" lIns="177800" tIns="127000" rIns="177800" bIns="127000" anchor="t">
            <a:normAutofit fontScale="25000" lnSpcReduction="20000"/>
          </a:bodyPr>
          <a:lstStyle/>
          <a:p>
            <a:endParaRPr lang="en-US"/>
          </a:p>
        </p:txBody>
      </p:sp>
      <p:sp>
        <p:nvSpPr>
          <p:cNvPr id="206" name="s206"/>
          <p:cNvSpPr txBox="1"/>
          <p:nvPr/>
        </p:nvSpPr>
        <p:spPr>
          <a:xfrm>
            <a:off x="990600" y="2311400"/>
            <a:ext cx="4749800" cy="1219200"/>
          </a:xfrm>
          <a:prstGeom prst="rect">
            <a:avLst/>
          </a:prstGeom>
          <a:noFill/>
          <a:ln>
            <a:noFill/>
          </a:ln>
        </p:spPr>
        <p:txBody>
          <a:bodyPr wrap="square" lIns="0" tIns="0" rIns="0" bIns="0" anchor="t">
            <a:normAutofit/>
          </a:bodyPr>
          <a:lstStyle/>
          <a:p>
            <a:pPr marL="0" indent="0" algn="l">
              <a:buNone/>
            </a:pPr>
            <a:r>
              <a:rPr lang="en-US" sz="2000" b="1" i="0" dirty="0">
                <a:solidFill>
                  <a:srgbClr val="3DD68C">
                    <a:alpha val="100000"/>
                  </a:srgbClr>
                </a:solidFill>
              </a:rPr>
              <a:t>Read access is sufficient</a:t>
            </a:r>
          </a:p>
          <a:p>
            <a:pPr marL="0" indent="0" algn="l">
              <a:buNone/>
            </a:pPr>
            <a:r>
              <a:rPr lang="en-US" sz="1600" b="0" i="0" dirty="0">
                <a:solidFill>
                  <a:srgbClr val="F2F7FA">
                    <a:alpha val="100000"/>
                  </a:srgbClr>
                </a:solidFill>
              </a:rPr>
              <a:t>the demo.reader identity cannot edit the library, but can bring the file back</a:t>
            </a:r>
          </a:p>
        </p:txBody>
      </p:sp>
      <p:sp>
        <p:nvSpPr>
          <p:cNvPr id="207" name="s207"/>
          <p:cNvSpPr txBox="1"/>
          <p:nvPr/>
        </p:nvSpPr>
        <p:spPr>
          <a:xfrm>
            <a:off x="6223000" y="2082800"/>
            <a:ext cx="5207000" cy="1600200"/>
          </a:xfrm>
          <a:prstGeom prst="roundRect">
            <a:avLst/>
          </a:prstGeom>
          <a:solidFill>
            <a:srgbClr val="17324A">
              <a:alpha val="55000"/>
            </a:srgbClr>
          </a:solidFill>
          <a:ln w="12700">
            <a:solidFill>
              <a:srgbClr val="3DD68C">
                <a:alpha val="40000"/>
              </a:srgbClr>
            </a:solidFill>
          </a:ln>
        </p:spPr>
        <p:txBody>
          <a:bodyPr wrap="square" lIns="177800" tIns="127000" rIns="177800" bIns="127000" anchor="t">
            <a:normAutofit/>
          </a:bodyPr>
          <a:lstStyle/>
          <a:p>
            <a:endParaRPr lang="en-US"/>
          </a:p>
        </p:txBody>
      </p:sp>
      <p:sp>
        <p:nvSpPr>
          <p:cNvPr id="208" name="s208"/>
          <p:cNvSpPr txBox="1"/>
          <p:nvPr/>
        </p:nvSpPr>
        <p:spPr>
          <a:xfrm>
            <a:off x="6223000" y="2082800"/>
            <a:ext cx="5207000" cy="50800"/>
          </a:xfrm>
          <a:prstGeom prst="rect">
            <a:avLst/>
          </a:prstGeom>
          <a:solidFill>
            <a:srgbClr val="3DD68C">
              <a:alpha val="100000"/>
            </a:srgbClr>
          </a:solidFill>
          <a:ln>
            <a:noFill/>
          </a:ln>
        </p:spPr>
        <p:txBody>
          <a:bodyPr wrap="square" lIns="177800" tIns="127000" rIns="177800" bIns="127000" anchor="t">
            <a:normAutofit fontScale="25000" lnSpcReduction="20000"/>
          </a:bodyPr>
          <a:lstStyle/>
          <a:p>
            <a:endParaRPr lang="en-US"/>
          </a:p>
        </p:txBody>
      </p:sp>
      <p:sp>
        <p:nvSpPr>
          <p:cNvPr id="209" name="s209"/>
          <p:cNvSpPr txBox="1"/>
          <p:nvPr/>
        </p:nvSpPr>
        <p:spPr>
          <a:xfrm>
            <a:off x="6451600" y="2311400"/>
            <a:ext cx="4749800" cy="1219200"/>
          </a:xfrm>
          <a:prstGeom prst="rect">
            <a:avLst/>
          </a:prstGeom>
          <a:noFill/>
          <a:ln>
            <a:noFill/>
          </a:ln>
        </p:spPr>
        <p:txBody>
          <a:bodyPr wrap="square" lIns="0" tIns="0" rIns="0" bIns="0" anchor="t">
            <a:normAutofit/>
          </a:bodyPr>
          <a:lstStyle/>
          <a:p>
            <a:pPr marL="0" indent="0" algn="l">
              <a:buNone/>
            </a:pPr>
            <a:r>
              <a:rPr lang="en-US" sz="2000" b="1" i="0" dirty="0">
                <a:solidFill>
                  <a:srgbClr val="3DD68C">
                    <a:alpha val="100000"/>
                  </a:srgbClr>
                </a:solidFill>
              </a:rPr>
              <a:t>Reactivation has no fee</a:t>
            </a:r>
          </a:p>
          <a:p>
            <a:pPr marL="0" indent="0" algn="l">
              <a:buNone/>
            </a:pPr>
            <a:r>
              <a:rPr lang="en-US" sz="1600" b="0" i="0" dirty="0">
                <a:solidFill>
                  <a:srgbClr val="F2F7FA">
                    <a:alpha val="100000"/>
                  </a:srgbClr>
                </a:solidFill>
              </a:rPr>
              <a:t>Microsoft currently documents no charge for reactivating a file</a:t>
            </a:r>
          </a:p>
        </p:txBody>
      </p:sp>
      <p:sp>
        <p:nvSpPr>
          <p:cNvPr id="210" name="s210"/>
          <p:cNvSpPr txBox="1"/>
          <p:nvPr/>
        </p:nvSpPr>
        <p:spPr>
          <a:xfrm>
            <a:off x="762000" y="3860800"/>
            <a:ext cx="5207000" cy="1600200"/>
          </a:xfrm>
          <a:prstGeom prst="roundRect">
            <a:avLst/>
          </a:prstGeom>
          <a:solidFill>
            <a:srgbClr val="17324A">
              <a:alpha val="55000"/>
            </a:srgbClr>
          </a:solidFill>
          <a:ln w="12700">
            <a:solidFill>
              <a:srgbClr val="FFB020">
                <a:alpha val="40000"/>
              </a:srgbClr>
            </a:solidFill>
          </a:ln>
        </p:spPr>
        <p:txBody>
          <a:bodyPr wrap="square" lIns="177800" tIns="127000" rIns="177800" bIns="127000" anchor="t">
            <a:normAutofit/>
          </a:bodyPr>
          <a:lstStyle/>
          <a:p>
            <a:endParaRPr lang="en-US"/>
          </a:p>
        </p:txBody>
      </p:sp>
      <p:sp>
        <p:nvSpPr>
          <p:cNvPr id="211" name="s211"/>
          <p:cNvSpPr txBox="1"/>
          <p:nvPr/>
        </p:nvSpPr>
        <p:spPr>
          <a:xfrm>
            <a:off x="762000" y="3860800"/>
            <a:ext cx="5207000" cy="50800"/>
          </a:xfrm>
          <a:prstGeom prst="rect">
            <a:avLst/>
          </a:prstGeom>
          <a:solidFill>
            <a:srgbClr val="FFB020">
              <a:alpha val="100000"/>
            </a:srgbClr>
          </a:solidFill>
          <a:ln>
            <a:noFill/>
          </a:ln>
        </p:spPr>
        <p:txBody>
          <a:bodyPr wrap="square" lIns="177800" tIns="127000" rIns="177800" bIns="127000" anchor="t">
            <a:normAutofit fontScale="25000" lnSpcReduction="20000"/>
          </a:bodyPr>
          <a:lstStyle/>
          <a:p>
            <a:endParaRPr lang="en-US"/>
          </a:p>
        </p:txBody>
      </p:sp>
      <p:sp>
        <p:nvSpPr>
          <p:cNvPr id="212" name="s212"/>
          <p:cNvSpPr txBox="1"/>
          <p:nvPr/>
        </p:nvSpPr>
        <p:spPr>
          <a:xfrm>
            <a:off x="990600" y="4089400"/>
            <a:ext cx="4749800" cy="1219200"/>
          </a:xfrm>
          <a:prstGeom prst="rect">
            <a:avLst/>
          </a:prstGeom>
          <a:noFill/>
          <a:ln>
            <a:noFill/>
          </a:ln>
        </p:spPr>
        <p:txBody>
          <a:bodyPr wrap="square" lIns="0" tIns="0" rIns="0" bIns="0" anchor="t">
            <a:normAutofit/>
          </a:bodyPr>
          <a:lstStyle/>
          <a:p>
            <a:pPr marL="0" indent="0" algn="l">
              <a:buNone/>
            </a:pPr>
            <a:r>
              <a:rPr lang="en-US" sz="2000" b="1" i="0" dirty="0">
                <a:solidFill>
                  <a:srgbClr val="FFB020">
                    <a:alpha val="100000"/>
                  </a:srgbClr>
                </a:solidFill>
              </a:rPr>
              <a:t>Recent files may return quickly</a:t>
            </a:r>
          </a:p>
          <a:p>
            <a:pPr marL="0" indent="0" algn="l">
              <a:buNone/>
            </a:pPr>
            <a:r>
              <a:rPr lang="en-US" sz="1600" b="0" i="0" dirty="0">
                <a:solidFill>
                  <a:srgbClr val="F2F7FA">
                    <a:alpha val="100000"/>
                  </a:srgbClr>
                </a:solidFill>
              </a:rPr>
              <a:t>prepare one file in advance for the fast path</a:t>
            </a:r>
          </a:p>
        </p:txBody>
      </p:sp>
      <p:sp>
        <p:nvSpPr>
          <p:cNvPr id="213" name="s213"/>
          <p:cNvSpPr txBox="1"/>
          <p:nvPr/>
        </p:nvSpPr>
        <p:spPr>
          <a:xfrm>
            <a:off x="6223000" y="3860800"/>
            <a:ext cx="5207000" cy="1600200"/>
          </a:xfrm>
          <a:prstGeom prst="roundRect">
            <a:avLst/>
          </a:prstGeom>
          <a:solidFill>
            <a:srgbClr val="17324A">
              <a:alpha val="55000"/>
            </a:srgbClr>
          </a:solidFill>
          <a:ln w="12700">
            <a:solidFill>
              <a:srgbClr val="FFB020">
                <a:alpha val="40000"/>
              </a:srgbClr>
            </a:solidFill>
          </a:ln>
        </p:spPr>
        <p:txBody>
          <a:bodyPr wrap="square" lIns="177800" tIns="127000" rIns="177800" bIns="127000" anchor="t">
            <a:normAutofit/>
          </a:bodyPr>
          <a:lstStyle/>
          <a:p>
            <a:endParaRPr lang="en-US"/>
          </a:p>
        </p:txBody>
      </p:sp>
      <p:sp>
        <p:nvSpPr>
          <p:cNvPr id="214" name="s214"/>
          <p:cNvSpPr txBox="1"/>
          <p:nvPr/>
        </p:nvSpPr>
        <p:spPr>
          <a:xfrm>
            <a:off x="6223000" y="3860800"/>
            <a:ext cx="5207000" cy="50800"/>
          </a:xfrm>
          <a:prstGeom prst="rect">
            <a:avLst/>
          </a:prstGeom>
          <a:solidFill>
            <a:srgbClr val="FFB020">
              <a:alpha val="100000"/>
            </a:srgbClr>
          </a:solidFill>
          <a:ln>
            <a:noFill/>
          </a:ln>
        </p:spPr>
        <p:txBody>
          <a:bodyPr wrap="square" lIns="177800" tIns="127000" rIns="177800" bIns="127000" anchor="t">
            <a:normAutofit fontScale="25000" lnSpcReduction="20000"/>
          </a:bodyPr>
          <a:lstStyle/>
          <a:p>
            <a:endParaRPr lang="en-US"/>
          </a:p>
        </p:txBody>
      </p:sp>
      <p:sp>
        <p:nvSpPr>
          <p:cNvPr id="215" name="s215"/>
          <p:cNvSpPr txBox="1"/>
          <p:nvPr/>
        </p:nvSpPr>
        <p:spPr>
          <a:xfrm>
            <a:off x="6451600" y="4089400"/>
            <a:ext cx="4749800" cy="1219200"/>
          </a:xfrm>
          <a:prstGeom prst="rect">
            <a:avLst/>
          </a:prstGeom>
          <a:noFill/>
          <a:ln>
            <a:noFill/>
          </a:ln>
        </p:spPr>
        <p:txBody>
          <a:bodyPr wrap="square" lIns="0" tIns="0" rIns="0" bIns="0" anchor="t">
            <a:normAutofit/>
          </a:bodyPr>
          <a:lstStyle/>
          <a:p>
            <a:pPr marL="0" indent="0" algn="l">
              <a:buNone/>
            </a:pPr>
            <a:r>
              <a:rPr lang="en-US" sz="2000" b="1" i="0" dirty="0">
                <a:solidFill>
                  <a:srgbClr val="FFB020">
                    <a:alpha val="100000"/>
                  </a:srgbClr>
                </a:solidFill>
              </a:rPr>
              <a:t>Older files may require time</a:t>
            </a:r>
          </a:p>
          <a:p>
            <a:pPr marL="0" indent="0" algn="l">
              <a:buNone/>
            </a:pPr>
            <a:r>
              <a:rPr lang="en-US" sz="1600" b="0" i="0" dirty="0">
                <a:solidFill>
                  <a:srgbClr val="F2F7FA">
                    <a:alpha val="100000"/>
                  </a:srgbClr>
                </a:solidFill>
              </a:rPr>
              <a:t>a reactivation period of up to 24 hours is possible</a:t>
            </a:r>
          </a:p>
        </p:txBody>
      </p:sp>
      <p:sp>
        <p:nvSpPr>
          <p:cNvPr id="216" name="s216"/>
          <p:cNvSpPr txBox="1"/>
          <p:nvPr/>
        </p:nvSpPr>
        <p:spPr>
          <a:xfrm>
            <a:off x="762000" y="5689600"/>
            <a:ext cx="76200" cy="558800"/>
          </a:xfrm>
          <a:prstGeom prst="rect">
            <a:avLst/>
          </a:prstGeom>
          <a:solidFill>
            <a:srgbClr val="FFB020">
              <a:alpha val="100000"/>
            </a:srgbClr>
          </a:solidFill>
          <a:ln>
            <a:noFill/>
          </a:ln>
        </p:spPr>
        <p:txBody>
          <a:bodyPr wrap="square" lIns="177800" tIns="127000" rIns="177800" bIns="127000" anchor="t">
            <a:normAutofit/>
          </a:bodyPr>
          <a:lstStyle/>
          <a:p>
            <a:endParaRPr lang="en-US"/>
          </a:p>
        </p:txBody>
      </p:sp>
      <p:sp>
        <p:nvSpPr>
          <p:cNvPr id="217" name="s217"/>
          <p:cNvSpPr txBox="1"/>
          <p:nvPr/>
        </p:nvSpPr>
        <p:spPr>
          <a:xfrm>
            <a:off x="1016000" y="5664200"/>
            <a:ext cx="10414000" cy="584200"/>
          </a:xfrm>
          <a:prstGeom prst="rect">
            <a:avLst/>
          </a:prstGeom>
          <a:noFill/>
          <a:ln>
            <a:noFill/>
          </a:ln>
        </p:spPr>
        <p:txBody>
          <a:bodyPr wrap="square" lIns="0" tIns="0" rIns="0" bIns="0" anchor="t">
            <a:normAutofit/>
          </a:bodyPr>
          <a:lstStyle/>
          <a:p>
            <a:pPr marL="0" indent="0" algn="l">
              <a:buNone/>
            </a:pPr>
            <a:r>
              <a:rPr lang="en-US" sz="1900" b="1" i="0" dirty="0">
                <a:solidFill>
                  <a:srgbClr val="F2F7FA">
                    <a:alpha val="100000"/>
                  </a:srgbClr>
                </a:solidFill>
              </a:rPr>
              <a:t>Recovery stays out of the helpdesk queue — but never promise a guaranteed time.</a:t>
            </a:r>
          </a:p>
        </p:txBody>
      </p:sp>
    </p:spTree>
    <p:extLst>
      <p:ext uri="{BB962C8B-B14F-4D97-AF65-F5344CB8AC3E}">
        <p14:creationId xmlns:p14="http://schemas.microsoft.com/office/powerpoint/2010/main" val="8623850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s201"/>
          <p:cNvSpPr txBox="1"/>
          <p:nvPr/>
        </p:nvSpPr>
        <p:spPr>
          <a:xfrm>
            <a:off x="762000" y="558800"/>
            <a:ext cx="8890000" cy="330200"/>
          </a:xfrm>
          <a:prstGeom prst="rect">
            <a:avLst/>
          </a:prstGeom>
          <a:noFill/>
          <a:ln>
            <a:noFill/>
          </a:ln>
        </p:spPr>
        <p:txBody>
          <a:bodyPr wrap="square" lIns="0" tIns="0" rIns="0" bIns="0" anchor="t">
            <a:normAutofit/>
          </a:bodyPr>
          <a:lstStyle/>
          <a:p>
            <a:pPr marL="0" indent="0" algn="l">
              <a:buNone/>
            </a:pPr>
            <a:r>
              <a:rPr lang="en-US" sz="1400" b="1" i="0" spc="300" dirty="0">
                <a:solidFill>
                  <a:srgbClr val="2AC4E0">
                    <a:alpha val="100000"/>
                  </a:srgbClr>
                </a:solidFill>
              </a:rPr>
              <a:t>ADMINISTRATION  ·  DEMO 3</a:t>
            </a:r>
          </a:p>
        </p:txBody>
      </p:sp>
      <p:sp>
        <p:nvSpPr>
          <p:cNvPr id="202" name="s202"/>
          <p:cNvSpPr txBox="1"/>
          <p:nvPr/>
        </p:nvSpPr>
        <p:spPr>
          <a:xfrm>
            <a:off x="711200" y="914400"/>
            <a:ext cx="10668000" cy="609600"/>
          </a:xfrm>
          <a:prstGeom prst="rect">
            <a:avLst/>
          </a:prstGeom>
          <a:noFill/>
          <a:ln>
            <a:noFill/>
          </a:ln>
        </p:spPr>
        <p:txBody>
          <a:bodyPr wrap="square" lIns="0" tIns="0" rIns="0" bIns="0" anchor="t">
            <a:normAutofit/>
          </a:bodyPr>
          <a:lstStyle/>
          <a:p>
            <a:pPr marL="0" indent="0" algn="l">
              <a:buNone/>
            </a:pPr>
            <a:r>
              <a:rPr lang="en-US" sz="3200" b="1" i="0" dirty="0">
                <a:solidFill>
                  <a:srgbClr val="F2F7FA">
                    <a:alpha val="100000"/>
                  </a:srgbClr>
                </a:solidFill>
              </a:rPr>
              <a:t>Three control points</a:t>
            </a:r>
          </a:p>
        </p:txBody>
      </p:sp>
      <p:sp>
        <p:nvSpPr>
          <p:cNvPr id="203" name="s203"/>
          <p:cNvSpPr txBox="1"/>
          <p:nvPr/>
        </p:nvSpPr>
        <p:spPr>
          <a:xfrm>
            <a:off x="762000" y="1676400"/>
            <a:ext cx="10668000" cy="25400"/>
          </a:xfrm>
          <a:prstGeom prst="rect">
            <a:avLst/>
          </a:prstGeom>
          <a:solidFill>
            <a:srgbClr val="2AC4E0">
              <a:alpha val="35000"/>
            </a:srgbClr>
          </a:solidFill>
          <a:ln>
            <a:noFill/>
          </a:ln>
        </p:spPr>
        <p:txBody>
          <a:bodyPr wrap="square" lIns="177800" tIns="127000" rIns="177800" bIns="127000" anchor="t">
            <a:normAutofit fontScale="25000" lnSpcReduction="20000"/>
          </a:bodyPr>
          <a:lstStyle/>
          <a:p>
            <a:endParaRPr lang="en-US"/>
          </a:p>
        </p:txBody>
      </p:sp>
      <p:sp>
        <p:nvSpPr>
          <p:cNvPr id="204" name="s204"/>
          <p:cNvSpPr txBox="1"/>
          <p:nvPr/>
        </p:nvSpPr>
        <p:spPr>
          <a:xfrm>
            <a:off x="762000" y="2082800"/>
            <a:ext cx="3352800" cy="1905000"/>
          </a:xfrm>
          <a:prstGeom prst="roundRect">
            <a:avLst/>
          </a:prstGeom>
          <a:solidFill>
            <a:srgbClr val="17324A">
              <a:alpha val="60000"/>
            </a:srgbClr>
          </a:solidFill>
          <a:ln w="12700">
            <a:solidFill>
              <a:srgbClr val="2AC4E0">
                <a:alpha val="45000"/>
              </a:srgbClr>
            </a:solidFill>
          </a:ln>
        </p:spPr>
        <p:txBody>
          <a:bodyPr wrap="square" lIns="177800" tIns="127000" rIns="177800" bIns="127000" anchor="t">
            <a:normAutofit/>
          </a:bodyPr>
          <a:lstStyle/>
          <a:p>
            <a:endParaRPr lang="en-US"/>
          </a:p>
        </p:txBody>
      </p:sp>
      <p:sp>
        <p:nvSpPr>
          <p:cNvPr id="205" name="s205"/>
          <p:cNvSpPr txBox="1"/>
          <p:nvPr/>
        </p:nvSpPr>
        <p:spPr>
          <a:xfrm>
            <a:off x="990600" y="2260600"/>
            <a:ext cx="584200" cy="584200"/>
          </a:xfrm>
          <a:prstGeom prst="ellipse">
            <a:avLst/>
          </a:prstGeom>
          <a:solidFill>
            <a:srgbClr val="2AC4E0">
              <a:alpha val="18000"/>
            </a:srgbClr>
          </a:solidFill>
          <a:ln w="12700">
            <a:solidFill>
              <a:srgbClr val="2AC4E0">
                <a:alpha val="70000"/>
              </a:srgbClr>
            </a:solidFill>
          </a:ln>
        </p:spPr>
        <p:txBody>
          <a:bodyPr wrap="square" lIns="0" tIns="0" rIns="0" bIns="0" anchor="ctr">
            <a:normAutofit/>
          </a:bodyPr>
          <a:lstStyle/>
          <a:p>
            <a:pPr marL="0" indent="0" algn="ctr">
              <a:buNone/>
            </a:pPr>
            <a:r>
              <a:rPr lang="en-US" sz="2000" b="1" i="0" dirty="0">
                <a:solidFill>
                  <a:srgbClr val="2AC4E0">
                    <a:alpha val="100000"/>
                  </a:srgbClr>
                </a:solidFill>
              </a:rPr>
              <a:t>1</a:t>
            </a:r>
          </a:p>
        </p:txBody>
      </p:sp>
      <p:sp>
        <p:nvSpPr>
          <p:cNvPr id="206" name="s206"/>
          <p:cNvSpPr txBox="1"/>
          <p:nvPr/>
        </p:nvSpPr>
        <p:spPr>
          <a:xfrm>
            <a:off x="1701800" y="2286000"/>
            <a:ext cx="2209800" cy="558800"/>
          </a:xfrm>
          <a:prstGeom prst="rect">
            <a:avLst/>
          </a:prstGeom>
          <a:noFill/>
          <a:ln>
            <a:noFill/>
          </a:ln>
        </p:spPr>
        <p:txBody>
          <a:bodyPr wrap="square" lIns="0" tIns="0" rIns="0" bIns="0" anchor="t">
            <a:normAutofit lnSpcReduction="10000"/>
          </a:bodyPr>
          <a:lstStyle/>
          <a:p>
            <a:pPr marL="0" indent="0" algn="l">
              <a:buNone/>
            </a:pPr>
            <a:r>
              <a:rPr lang="en-US" sz="1900" b="1" i="0" dirty="0">
                <a:solidFill>
                  <a:srgbClr val="F2F7FA">
                    <a:alpha val="100000"/>
                  </a:srgbClr>
                </a:solidFill>
              </a:rPr>
              <a:t>Create billing policy</a:t>
            </a:r>
          </a:p>
        </p:txBody>
      </p:sp>
      <p:sp>
        <p:nvSpPr>
          <p:cNvPr id="207" name="s207"/>
          <p:cNvSpPr txBox="1"/>
          <p:nvPr/>
        </p:nvSpPr>
        <p:spPr>
          <a:xfrm>
            <a:off x="990600" y="2997200"/>
            <a:ext cx="2895600" cy="838200"/>
          </a:xfrm>
          <a:prstGeom prst="rect">
            <a:avLst/>
          </a:prstGeom>
          <a:noFill/>
          <a:ln>
            <a:noFill/>
          </a:ln>
        </p:spPr>
        <p:txBody>
          <a:bodyPr wrap="square" lIns="0" tIns="0" rIns="0" bIns="0" anchor="t">
            <a:normAutofit/>
          </a:bodyPr>
          <a:lstStyle/>
          <a:p>
            <a:pPr marL="140000" indent="-140000" algn="l">
              <a:buFont typeface="Arial"/>
              <a:buChar char="•"/>
            </a:pPr>
            <a:r>
              <a:rPr lang="en-US" sz="1500" b="0" i="0" dirty="0">
                <a:solidFill>
                  <a:srgbClr val="C3D3E0">
                    <a:alpha val="100000"/>
                  </a:srgbClr>
                </a:solidFill>
              </a:rPr>
              <a:t>Azure subscription</a:t>
            </a:r>
          </a:p>
          <a:p>
            <a:pPr marL="140000" indent="-140000" algn="l">
              <a:buFont typeface="Arial"/>
              <a:buChar char="•"/>
            </a:pPr>
            <a:r>
              <a:rPr lang="en-US" sz="1500" b="0" i="0" dirty="0">
                <a:solidFill>
                  <a:srgbClr val="C3D3E0">
                    <a:alpha val="100000"/>
                  </a:srgbClr>
                </a:solidFill>
              </a:rPr>
              <a:t>resource group</a:t>
            </a:r>
          </a:p>
          <a:p>
            <a:pPr marL="140000" indent="-140000" algn="l">
              <a:buFont typeface="Arial"/>
              <a:buChar char="•"/>
            </a:pPr>
            <a:r>
              <a:rPr lang="en-US" sz="1500" b="0" i="0" dirty="0">
                <a:solidFill>
                  <a:srgbClr val="C3D3E0">
                    <a:alpha val="100000"/>
                  </a:srgbClr>
                </a:solidFill>
              </a:rPr>
              <a:t>region</a:t>
            </a:r>
          </a:p>
        </p:txBody>
      </p:sp>
      <p:sp>
        <p:nvSpPr>
          <p:cNvPr id="208" name="s208"/>
          <p:cNvSpPr txBox="1"/>
          <p:nvPr/>
        </p:nvSpPr>
        <p:spPr>
          <a:xfrm>
            <a:off x="4114800" y="2946400"/>
            <a:ext cx="254000" cy="254000"/>
          </a:xfrm>
          <a:prstGeom prst="rect">
            <a:avLst/>
          </a:prstGeom>
          <a:noFill/>
          <a:ln>
            <a:noFill/>
          </a:ln>
        </p:spPr>
        <p:txBody>
          <a:bodyPr wrap="square" lIns="0" tIns="0" rIns="0" bIns="0" anchor="ctr">
            <a:normAutofit/>
          </a:bodyPr>
          <a:lstStyle/>
          <a:p>
            <a:pPr marL="0" indent="0" algn="ctr">
              <a:buNone/>
            </a:pPr>
            <a:r>
              <a:rPr lang="en-US" sz="1600" b="0" i="0" dirty="0">
                <a:solidFill>
                  <a:srgbClr val="7C9CB8">
                    <a:alpha val="100000"/>
                  </a:srgbClr>
                </a:solidFill>
              </a:rPr>
              <a:t>→</a:t>
            </a:r>
          </a:p>
        </p:txBody>
      </p:sp>
      <p:sp>
        <p:nvSpPr>
          <p:cNvPr id="209" name="s209"/>
          <p:cNvSpPr txBox="1"/>
          <p:nvPr/>
        </p:nvSpPr>
        <p:spPr>
          <a:xfrm>
            <a:off x="4419600" y="2082800"/>
            <a:ext cx="3352800" cy="1905000"/>
          </a:xfrm>
          <a:prstGeom prst="roundRect">
            <a:avLst/>
          </a:prstGeom>
          <a:solidFill>
            <a:srgbClr val="17324A">
              <a:alpha val="60000"/>
            </a:srgbClr>
          </a:solidFill>
          <a:ln w="12700">
            <a:solidFill>
              <a:srgbClr val="FFB020">
                <a:alpha val="45000"/>
              </a:srgbClr>
            </a:solidFill>
          </a:ln>
        </p:spPr>
        <p:txBody>
          <a:bodyPr wrap="square" lIns="177800" tIns="127000" rIns="177800" bIns="127000" anchor="t">
            <a:normAutofit/>
          </a:bodyPr>
          <a:lstStyle/>
          <a:p>
            <a:endParaRPr lang="en-US"/>
          </a:p>
        </p:txBody>
      </p:sp>
      <p:sp>
        <p:nvSpPr>
          <p:cNvPr id="210" name="s210"/>
          <p:cNvSpPr txBox="1"/>
          <p:nvPr/>
        </p:nvSpPr>
        <p:spPr>
          <a:xfrm>
            <a:off x="4648200" y="2260600"/>
            <a:ext cx="584200" cy="584200"/>
          </a:xfrm>
          <a:prstGeom prst="ellipse">
            <a:avLst/>
          </a:prstGeom>
          <a:solidFill>
            <a:srgbClr val="FFB020">
              <a:alpha val="18000"/>
            </a:srgbClr>
          </a:solidFill>
          <a:ln w="12700">
            <a:solidFill>
              <a:srgbClr val="FFB020">
                <a:alpha val="70000"/>
              </a:srgbClr>
            </a:solidFill>
          </a:ln>
        </p:spPr>
        <p:txBody>
          <a:bodyPr wrap="square" lIns="0" tIns="0" rIns="0" bIns="0" anchor="ctr">
            <a:normAutofit/>
          </a:bodyPr>
          <a:lstStyle/>
          <a:p>
            <a:pPr marL="0" indent="0" algn="ctr">
              <a:buNone/>
            </a:pPr>
            <a:r>
              <a:rPr lang="en-US" sz="2000" b="1" i="0" dirty="0">
                <a:solidFill>
                  <a:srgbClr val="FFB020">
                    <a:alpha val="100000"/>
                  </a:srgbClr>
                </a:solidFill>
              </a:rPr>
              <a:t>2</a:t>
            </a:r>
          </a:p>
        </p:txBody>
      </p:sp>
      <p:sp>
        <p:nvSpPr>
          <p:cNvPr id="211" name="s211"/>
          <p:cNvSpPr txBox="1"/>
          <p:nvPr/>
        </p:nvSpPr>
        <p:spPr>
          <a:xfrm>
            <a:off x="5359400" y="2286000"/>
            <a:ext cx="2209800" cy="558800"/>
          </a:xfrm>
          <a:prstGeom prst="rect">
            <a:avLst/>
          </a:prstGeom>
          <a:noFill/>
          <a:ln>
            <a:noFill/>
          </a:ln>
        </p:spPr>
        <p:txBody>
          <a:bodyPr wrap="square" lIns="0" tIns="0" rIns="0" bIns="0" anchor="t">
            <a:normAutofit lnSpcReduction="10000"/>
          </a:bodyPr>
          <a:lstStyle/>
          <a:p>
            <a:pPr marL="0" indent="0" algn="l">
              <a:buNone/>
            </a:pPr>
            <a:r>
              <a:rPr lang="en-US" sz="1900" b="1" i="0" dirty="0">
                <a:solidFill>
                  <a:srgbClr val="F2F7FA">
                    <a:alpha val="100000"/>
                  </a:srgbClr>
                </a:solidFill>
              </a:rPr>
              <a:t>Connect Archive service</a:t>
            </a:r>
          </a:p>
        </p:txBody>
      </p:sp>
      <p:sp>
        <p:nvSpPr>
          <p:cNvPr id="212" name="s212"/>
          <p:cNvSpPr txBox="1"/>
          <p:nvPr/>
        </p:nvSpPr>
        <p:spPr>
          <a:xfrm>
            <a:off x="4648200" y="2997200"/>
            <a:ext cx="2895600" cy="838200"/>
          </a:xfrm>
          <a:prstGeom prst="rect">
            <a:avLst/>
          </a:prstGeom>
          <a:noFill/>
          <a:ln>
            <a:noFill/>
          </a:ln>
        </p:spPr>
        <p:txBody>
          <a:bodyPr wrap="square" lIns="0" tIns="0" rIns="0" bIns="0" anchor="t">
            <a:normAutofit/>
          </a:bodyPr>
          <a:lstStyle/>
          <a:p>
            <a:pPr marL="140000" indent="-140000" algn="l">
              <a:buFont typeface="Arial"/>
              <a:buChar char="•"/>
            </a:pPr>
            <a:r>
              <a:rPr lang="en-US" sz="1500" b="0" i="0" dirty="0">
                <a:solidFill>
                  <a:srgbClr val="C3D3E0">
                    <a:alpha val="100000"/>
                  </a:srgbClr>
                </a:solidFill>
              </a:rPr>
              <a:t>billing policy linked</a:t>
            </a:r>
          </a:p>
          <a:p>
            <a:pPr marL="140000" indent="-140000" algn="l">
              <a:buFont typeface="Arial"/>
              <a:buChar char="•"/>
            </a:pPr>
            <a:r>
              <a:rPr lang="en-US" sz="1500" b="0" i="0" dirty="0">
                <a:solidFill>
                  <a:srgbClr val="C3D3E0">
                    <a:alpha val="100000"/>
                  </a:srgbClr>
                </a:solidFill>
              </a:rPr>
              <a:t>SharePoint archiving enabled</a:t>
            </a:r>
          </a:p>
        </p:txBody>
      </p:sp>
      <p:sp>
        <p:nvSpPr>
          <p:cNvPr id="213" name="s213"/>
          <p:cNvSpPr txBox="1"/>
          <p:nvPr/>
        </p:nvSpPr>
        <p:spPr>
          <a:xfrm>
            <a:off x="7772400" y="2946400"/>
            <a:ext cx="254000" cy="254000"/>
          </a:xfrm>
          <a:prstGeom prst="rect">
            <a:avLst/>
          </a:prstGeom>
          <a:noFill/>
          <a:ln>
            <a:noFill/>
          </a:ln>
        </p:spPr>
        <p:txBody>
          <a:bodyPr wrap="square" lIns="0" tIns="0" rIns="0" bIns="0" anchor="ctr">
            <a:normAutofit/>
          </a:bodyPr>
          <a:lstStyle/>
          <a:p>
            <a:pPr marL="0" indent="0" algn="ctr">
              <a:buNone/>
            </a:pPr>
            <a:r>
              <a:rPr lang="en-US" sz="1600" b="0" i="0" dirty="0">
                <a:solidFill>
                  <a:srgbClr val="7C9CB8">
                    <a:alpha val="100000"/>
                  </a:srgbClr>
                </a:solidFill>
              </a:rPr>
              <a:t>→</a:t>
            </a:r>
          </a:p>
        </p:txBody>
      </p:sp>
      <p:sp>
        <p:nvSpPr>
          <p:cNvPr id="214" name="s214"/>
          <p:cNvSpPr txBox="1"/>
          <p:nvPr/>
        </p:nvSpPr>
        <p:spPr>
          <a:xfrm>
            <a:off x="8077200" y="2082800"/>
            <a:ext cx="3352800" cy="1905000"/>
          </a:xfrm>
          <a:prstGeom prst="roundRect">
            <a:avLst/>
          </a:prstGeom>
          <a:solidFill>
            <a:srgbClr val="17324A">
              <a:alpha val="60000"/>
            </a:srgbClr>
          </a:solidFill>
          <a:ln w="12700">
            <a:solidFill>
              <a:srgbClr val="3DD68C">
                <a:alpha val="45000"/>
              </a:srgbClr>
            </a:solidFill>
          </a:ln>
        </p:spPr>
        <p:txBody>
          <a:bodyPr wrap="square" lIns="177800" tIns="127000" rIns="177800" bIns="127000" anchor="t">
            <a:normAutofit/>
          </a:bodyPr>
          <a:lstStyle/>
          <a:p>
            <a:endParaRPr lang="en-US"/>
          </a:p>
        </p:txBody>
      </p:sp>
      <p:sp>
        <p:nvSpPr>
          <p:cNvPr id="215" name="s215"/>
          <p:cNvSpPr txBox="1"/>
          <p:nvPr/>
        </p:nvSpPr>
        <p:spPr>
          <a:xfrm>
            <a:off x="8305800" y="2260600"/>
            <a:ext cx="584200" cy="584200"/>
          </a:xfrm>
          <a:prstGeom prst="ellipse">
            <a:avLst/>
          </a:prstGeom>
          <a:solidFill>
            <a:srgbClr val="3DD68C">
              <a:alpha val="18000"/>
            </a:srgbClr>
          </a:solidFill>
          <a:ln w="12700">
            <a:solidFill>
              <a:srgbClr val="3DD68C">
                <a:alpha val="70000"/>
              </a:srgbClr>
            </a:solidFill>
          </a:ln>
        </p:spPr>
        <p:txBody>
          <a:bodyPr wrap="square" lIns="0" tIns="0" rIns="0" bIns="0" anchor="ctr">
            <a:normAutofit/>
          </a:bodyPr>
          <a:lstStyle/>
          <a:p>
            <a:pPr marL="0" indent="0" algn="ctr">
              <a:buNone/>
            </a:pPr>
            <a:r>
              <a:rPr lang="en-US" sz="2000" b="1" i="0" dirty="0">
                <a:solidFill>
                  <a:srgbClr val="3DD68C">
                    <a:alpha val="100000"/>
                  </a:srgbClr>
                </a:solidFill>
              </a:rPr>
              <a:t>3</a:t>
            </a:r>
          </a:p>
        </p:txBody>
      </p:sp>
      <p:sp>
        <p:nvSpPr>
          <p:cNvPr id="216" name="s216"/>
          <p:cNvSpPr txBox="1"/>
          <p:nvPr/>
        </p:nvSpPr>
        <p:spPr>
          <a:xfrm>
            <a:off x="9017000" y="2286000"/>
            <a:ext cx="2209800" cy="558800"/>
          </a:xfrm>
          <a:prstGeom prst="rect">
            <a:avLst/>
          </a:prstGeom>
          <a:noFill/>
          <a:ln>
            <a:noFill/>
          </a:ln>
        </p:spPr>
        <p:txBody>
          <a:bodyPr wrap="square" lIns="0" tIns="0" rIns="0" bIns="0" anchor="t">
            <a:normAutofit/>
          </a:bodyPr>
          <a:lstStyle/>
          <a:p>
            <a:pPr marL="0" indent="0" algn="l">
              <a:buNone/>
            </a:pPr>
            <a:r>
              <a:rPr lang="en-US" sz="1900" b="1" i="0" dirty="0">
                <a:solidFill>
                  <a:srgbClr val="F2F7FA">
                    <a:alpha val="100000"/>
                  </a:srgbClr>
                </a:solidFill>
              </a:rPr>
              <a:t>Control scope</a:t>
            </a:r>
          </a:p>
        </p:txBody>
      </p:sp>
      <p:sp>
        <p:nvSpPr>
          <p:cNvPr id="217" name="s217"/>
          <p:cNvSpPr txBox="1"/>
          <p:nvPr/>
        </p:nvSpPr>
        <p:spPr>
          <a:xfrm>
            <a:off x="8305800" y="2997200"/>
            <a:ext cx="2895600" cy="838200"/>
          </a:xfrm>
          <a:prstGeom prst="rect">
            <a:avLst/>
          </a:prstGeom>
          <a:noFill/>
          <a:ln>
            <a:noFill/>
          </a:ln>
        </p:spPr>
        <p:txBody>
          <a:bodyPr wrap="square" lIns="0" tIns="0" rIns="0" bIns="0" anchor="t">
            <a:normAutofit/>
          </a:bodyPr>
          <a:lstStyle/>
          <a:p>
            <a:pPr marL="140000" indent="-140000" algn="l">
              <a:buFont typeface="Arial"/>
              <a:buChar char="•"/>
            </a:pPr>
            <a:r>
              <a:rPr lang="en-US" sz="1500" b="0" i="0" dirty="0">
                <a:solidFill>
                  <a:srgbClr val="C3D3E0">
                    <a:alpha val="100000"/>
                  </a:srgbClr>
                </a:solidFill>
              </a:rPr>
              <a:t>tenant default</a:t>
            </a:r>
          </a:p>
          <a:p>
            <a:pPr marL="140000" indent="-140000" algn="l">
              <a:buFont typeface="Arial"/>
              <a:buChar char="•"/>
            </a:pPr>
            <a:r>
              <a:rPr lang="en-US" sz="1500" b="0" i="0" dirty="0">
                <a:solidFill>
                  <a:srgbClr val="C3D3E0">
                    <a:alpha val="100000"/>
                  </a:srgbClr>
                </a:solidFill>
              </a:rPr>
              <a:t>per-site exceptions</a:t>
            </a:r>
          </a:p>
        </p:txBody>
      </p:sp>
      <p:sp>
        <p:nvSpPr>
          <p:cNvPr id="218" name="s218"/>
          <p:cNvSpPr txBox="1"/>
          <p:nvPr/>
        </p:nvSpPr>
        <p:spPr>
          <a:xfrm>
            <a:off x="762000" y="4191000"/>
            <a:ext cx="6604000" cy="1270000"/>
          </a:xfrm>
          <a:prstGeom prst="roundRect">
            <a:avLst/>
          </a:prstGeom>
          <a:solidFill>
            <a:srgbClr val="0E2841">
              <a:alpha val="60000"/>
            </a:srgbClr>
          </a:solidFill>
          <a:ln w="12700">
            <a:solidFill>
              <a:srgbClr val="FF6B6B">
                <a:alpha val="50000"/>
              </a:srgbClr>
            </a:solidFill>
          </a:ln>
        </p:spPr>
        <p:txBody>
          <a:bodyPr wrap="square" lIns="177800" tIns="127000" rIns="177800" bIns="127000" anchor="t">
            <a:normAutofit/>
          </a:bodyPr>
          <a:lstStyle/>
          <a:p>
            <a:endParaRPr lang="en-US"/>
          </a:p>
        </p:txBody>
      </p:sp>
      <p:sp>
        <p:nvSpPr>
          <p:cNvPr id="219" name="s219"/>
          <p:cNvSpPr txBox="1"/>
          <p:nvPr/>
        </p:nvSpPr>
        <p:spPr>
          <a:xfrm>
            <a:off x="990600" y="4343400"/>
            <a:ext cx="6146800" cy="1016000"/>
          </a:xfrm>
          <a:prstGeom prst="rect">
            <a:avLst/>
          </a:prstGeom>
          <a:noFill/>
          <a:ln>
            <a:noFill/>
          </a:ln>
        </p:spPr>
        <p:txBody>
          <a:bodyPr wrap="square" lIns="0" tIns="0" rIns="0" bIns="0" anchor="t">
            <a:normAutofit/>
          </a:bodyPr>
          <a:lstStyle/>
          <a:p>
            <a:pPr marL="0" indent="0" algn="l">
              <a:buNone/>
            </a:pPr>
            <a:r>
              <a:rPr lang="en-US" sz="1700" b="1" i="0" dirty="0">
                <a:solidFill>
                  <a:srgbClr val="FF6B6B">
                    <a:alpha val="100000"/>
                  </a:srgbClr>
                </a:solidFill>
              </a:rPr>
              <a:t>A budget is a monitoring threshold, not a spending cap.</a:t>
            </a:r>
          </a:p>
          <a:p>
            <a:pPr marL="0" indent="0" algn="l">
              <a:buNone/>
            </a:pPr>
            <a:r>
              <a:rPr lang="en-US" sz="1500" b="0" i="0" dirty="0">
                <a:solidFill>
                  <a:srgbClr val="F2F7FA">
                    <a:alpha val="100000"/>
                  </a:srgbClr>
                </a:solidFill>
              </a:rPr>
              <a:t>Reaching 100% does not stop the service or billing. Disconnecting the service or payment method stops future consumption billing.</a:t>
            </a:r>
          </a:p>
        </p:txBody>
      </p:sp>
      <p:sp>
        <p:nvSpPr>
          <p:cNvPr id="220" name="s220"/>
          <p:cNvSpPr txBox="1"/>
          <p:nvPr/>
        </p:nvSpPr>
        <p:spPr>
          <a:xfrm>
            <a:off x="7620000" y="4191000"/>
            <a:ext cx="3810000" cy="1270000"/>
          </a:xfrm>
          <a:prstGeom prst="roundRect">
            <a:avLst/>
          </a:prstGeom>
          <a:solidFill>
            <a:srgbClr val="0B1B2B">
              <a:alpha val="70000"/>
            </a:srgbClr>
          </a:solidFill>
          <a:ln w="12700">
            <a:solidFill>
              <a:srgbClr val="2AC4E0">
                <a:alpha val="40000"/>
              </a:srgbClr>
            </a:solidFill>
          </a:ln>
        </p:spPr>
        <p:txBody>
          <a:bodyPr wrap="square" lIns="177800" tIns="127000" rIns="177800" bIns="127000" anchor="t">
            <a:normAutofit/>
          </a:bodyPr>
          <a:lstStyle/>
          <a:p>
            <a:endParaRPr lang="en-US"/>
          </a:p>
        </p:txBody>
      </p:sp>
      <p:sp>
        <p:nvSpPr>
          <p:cNvPr id="221" name="s221"/>
          <p:cNvSpPr txBox="1"/>
          <p:nvPr/>
        </p:nvSpPr>
        <p:spPr>
          <a:xfrm>
            <a:off x="7797800" y="4318000"/>
            <a:ext cx="3454400" cy="1041400"/>
          </a:xfrm>
          <a:prstGeom prst="rect">
            <a:avLst/>
          </a:prstGeom>
          <a:noFill/>
          <a:ln>
            <a:noFill/>
          </a:ln>
        </p:spPr>
        <p:txBody>
          <a:bodyPr wrap="square" lIns="0" tIns="0" rIns="0" bIns="0" anchor="t">
            <a:normAutofit/>
          </a:bodyPr>
          <a:lstStyle/>
          <a:p>
            <a:pPr marL="0" indent="0" algn="l">
              <a:buNone/>
            </a:pPr>
            <a:r>
              <a:rPr lang="en-US" sz="1200" b="0" i="0" dirty="0">
                <a:solidFill>
                  <a:srgbClr val="2AC4E0">
                    <a:alpha val="100000"/>
                  </a:srgbClr>
                </a:solidFill>
                <a:latin typeface="Consolas"/>
              </a:rPr>
              <a:t>Get-SPOSite -Identity $url |</a:t>
            </a:r>
          </a:p>
          <a:p>
            <a:pPr marL="0" indent="0" algn="l">
              <a:buNone/>
            </a:pPr>
            <a:r>
              <a:rPr lang="en-US" sz="1200" b="0" i="0" dirty="0">
                <a:solidFill>
                  <a:srgbClr val="2AC4E0">
                    <a:alpha val="100000"/>
                  </a:srgbClr>
                </a:solidFill>
                <a:latin typeface="Consolas"/>
              </a:rPr>
              <a:t>  Select Url, AllowFileArchive,</a:t>
            </a:r>
          </a:p>
          <a:p>
            <a:pPr marL="0" indent="0" algn="l">
              <a:buNone/>
            </a:pPr>
            <a:r>
              <a:rPr lang="en-US" sz="1200" b="0" i="0" dirty="0">
                <a:solidFill>
                  <a:srgbClr val="2AC4E0">
                    <a:alpha val="100000"/>
                  </a:srgbClr>
                </a:solidFill>
                <a:latin typeface="Consolas"/>
              </a:rPr>
              <a:t>  ArchivedFileDiskUsed</a:t>
            </a:r>
          </a:p>
          <a:p>
            <a:pPr marL="0" indent="0" algn="l">
              <a:buNone/>
            </a:pPr>
            <a:r>
              <a:rPr lang="en-US" sz="1200" b="0" i="0" dirty="0">
                <a:solidFill>
                  <a:srgbClr val="FFB020">
                    <a:alpha val="100000"/>
                  </a:srgbClr>
                </a:solidFill>
                <a:latin typeface="Consolas"/>
              </a:rPr>
              <a:t>Set-SPOSite -AllowFileArchive $false</a:t>
            </a:r>
          </a:p>
        </p:txBody>
      </p:sp>
      <p:sp>
        <p:nvSpPr>
          <p:cNvPr id="222" name="s222"/>
          <p:cNvSpPr txBox="1"/>
          <p:nvPr/>
        </p:nvSpPr>
        <p:spPr>
          <a:xfrm>
            <a:off x="762000" y="5638800"/>
            <a:ext cx="76200" cy="584200"/>
          </a:xfrm>
          <a:prstGeom prst="rect">
            <a:avLst/>
          </a:prstGeom>
          <a:solidFill>
            <a:srgbClr val="FFB020">
              <a:alpha val="100000"/>
            </a:srgbClr>
          </a:solidFill>
          <a:ln>
            <a:noFill/>
          </a:ln>
        </p:spPr>
        <p:txBody>
          <a:bodyPr wrap="square" lIns="177800" tIns="127000" rIns="177800" bIns="127000" anchor="t">
            <a:normAutofit/>
          </a:bodyPr>
          <a:lstStyle/>
          <a:p>
            <a:endParaRPr lang="en-US"/>
          </a:p>
        </p:txBody>
      </p:sp>
      <p:sp>
        <p:nvSpPr>
          <p:cNvPr id="223" name="s223"/>
          <p:cNvSpPr txBox="1"/>
          <p:nvPr/>
        </p:nvSpPr>
        <p:spPr>
          <a:xfrm>
            <a:off x="1016000" y="5613400"/>
            <a:ext cx="10414000" cy="609600"/>
          </a:xfrm>
          <a:prstGeom prst="rect">
            <a:avLst/>
          </a:prstGeom>
          <a:noFill/>
          <a:ln>
            <a:noFill/>
          </a:ln>
        </p:spPr>
        <p:txBody>
          <a:bodyPr wrap="square" lIns="0" tIns="0" rIns="0" bIns="0" anchor="t">
            <a:normAutofit/>
          </a:bodyPr>
          <a:lstStyle/>
          <a:p>
            <a:pPr marL="0" indent="0" algn="l">
              <a:buNone/>
            </a:pPr>
            <a:r>
              <a:rPr lang="en-US" sz="1900" b="1" i="0" dirty="0">
                <a:solidFill>
                  <a:srgbClr val="F2F7FA">
                    <a:alpha val="100000"/>
                  </a:srgbClr>
                </a:solidFill>
              </a:rPr>
              <a:t>The Archive button is the end of the setup, not the beginning.</a:t>
            </a:r>
          </a:p>
        </p:txBody>
      </p:sp>
    </p:spTree>
    <p:extLst>
      <p:ext uri="{BB962C8B-B14F-4D97-AF65-F5344CB8AC3E}">
        <p14:creationId xmlns:p14="http://schemas.microsoft.com/office/powerpoint/2010/main" val="18014141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s201"/>
          <p:cNvSpPr txBox="1"/>
          <p:nvPr/>
        </p:nvSpPr>
        <p:spPr>
          <a:xfrm>
            <a:off x="762000" y="558800"/>
            <a:ext cx="8890000" cy="330200"/>
          </a:xfrm>
          <a:prstGeom prst="rect">
            <a:avLst/>
          </a:prstGeom>
          <a:noFill/>
          <a:ln>
            <a:noFill/>
          </a:ln>
        </p:spPr>
        <p:txBody>
          <a:bodyPr wrap="square" lIns="0" tIns="0" rIns="0" bIns="0" anchor="t">
            <a:normAutofit/>
          </a:bodyPr>
          <a:lstStyle/>
          <a:p>
            <a:pPr marL="0" indent="0" algn="l">
              <a:buNone/>
            </a:pPr>
            <a:r>
              <a:rPr lang="en-US" sz="1400" b="1" i="0" spc="300" dirty="0">
                <a:solidFill>
                  <a:srgbClr val="2AC4E0">
                    <a:alpha val="100000"/>
                  </a:srgbClr>
                </a:solidFill>
              </a:rPr>
              <a:t>PRICING LOGIC</a:t>
            </a:r>
          </a:p>
        </p:txBody>
      </p:sp>
      <p:sp>
        <p:nvSpPr>
          <p:cNvPr id="202" name="s202"/>
          <p:cNvSpPr txBox="1"/>
          <p:nvPr/>
        </p:nvSpPr>
        <p:spPr>
          <a:xfrm>
            <a:off x="711200" y="914400"/>
            <a:ext cx="10668000" cy="609600"/>
          </a:xfrm>
          <a:prstGeom prst="rect">
            <a:avLst/>
          </a:prstGeom>
          <a:noFill/>
          <a:ln>
            <a:noFill/>
          </a:ln>
        </p:spPr>
        <p:txBody>
          <a:bodyPr wrap="square" lIns="0" tIns="0" rIns="0" bIns="0" anchor="t">
            <a:normAutofit/>
          </a:bodyPr>
          <a:lstStyle/>
          <a:p>
            <a:pPr marL="0" indent="0" algn="l">
              <a:buNone/>
            </a:pPr>
            <a:r>
              <a:rPr lang="en-US" sz="3200" b="1" i="0" dirty="0">
                <a:solidFill>
                  <a:srgbClr val="F2F7FA">
                    <a:alpha val="100000"/>
                  </a:srgbClr>
                </a:solidFill>
              </a:rPr>
              <a:t>The quota rule changes the calculation</a:t>
            </a:r>
          </a:p>
        </p:txBody>
      </p:sp>
      <p:sp>
        <p:nvSpPr>
          <p:cNvPr id="203" name="s203"/>
          <p:cNvSpPr txBox="1"/>
          <p:nvPr/>
        </p:nvSpPr>
        <p:spPr>
          <a:xfrm>
            <a:off x="762000" y="1676400"/>
            <a:ext cx="10668000" cy="25400"/>
          </a:xfrm>
          <a:prstGeom prst="rect">
            <a:avLst/>
          </a:prstGeom>
          <a:solidFill>
            <a:srgbClr val="2AC4E0">
              <a:alpha val="35000"/>
            </a:srgbClr>
          </a:solidFill>
          <a:ln>
            <a:noFill/>
          </a:ln>
        </p:spPr>
        <p:txBody>
          <a:bodyPr wrap="square" lIns="177800" tIns="127000" rIns="177800" bIns="127000" anchor="t">
            <a:normAutofit fontScale="25000" lnSpcReduction="20000"/>
          </a:bodyPr>
          <a:lstStyle/>
          <a:p>
            <a:endParaRPr lang="en-US"/>
          </a:p>
        </p:txBody>
      </p:sp>
      <p:sp>
        <p:nvSpPr>
          <p:cNvPr id="204" name="s204"/>
          <p:cNvSpPr txBox="1"/>
          <p:nvPr/>
        </p:nvSpPr>
        <p:spPr>
          <a:xfrm>
            <a:off x="762000" y="2082800"/>
            <a:ext cx="3175000" cy="1676400"/>
          </a:xfrm>
          <a:prstGeom prst="roundRect">
            <a:avLst/>
          </a:prstGeom>
          <a:solidFill>
            <a:srgbClr val="17324A">
              <a:alpha val="60000"/>
            </a:srgbClr>
          </a:solidFill>
          <a:ln w="12700">
            <a:solidFill>
              <a:srgbClr val="0F9ED5">
                <a:alpha val="45000"/>
              </a:srgbClr>
            </a:solidFill>
          </a:ln>
        </p:spPr>
        <p:txBody>
          <a:bodyPr wrap="square" lIns="177800" tIns="127000" rIns="177800" bIns="127000" anchor="t">
            <a:normAutofit/>
          </a:bodyPr>
          <a:lstStyle/>
          <a:p>
            <a:endParaRPr lang="en-US"/>
          </a:p>
        </p:txBody>
      </p:sp>
      <p:sp>
        <p:nvSpPr>
          <p:cNvPr id="205" name="s205"/>
          <p:cNvSpPr txBox="1"/>
          <p:nvPr/>
        </p:nvSpPr>
        <p:spPr>
          <a:xfrm>
            <a:off x="965200" y="2260600"/>
            <a:ext cx="2768600" cy="1320800"/>
          </a:xfrm>
          <a:prstGeom prst="rect">
            <a:avLst/>
          </a:prstGeom>
          <a:noFill/>
          <a:ln>
            <a:noFill/>
          </a:ln>
        </p:spPr>
        <p:txBody>
          <a:bodyPr wrap="square" lIns="0" tIns="0" rIns="0" bIns="0" anchor="t">
            <a:normAutofit/>
          </a:bodyPr>
          <a:lstStyle/>
          <a:p>
            <a:pPr marL="0" indent="0" algn="l">
              <a:buNone/>
            </a:pPr>
            <a:r>
              <a:rPr lang="en-US" sz="1400" b="1" i="0" spc="200" dirty="0">
                <a:solidFill>
                  <a:srgbClr val="0F9ED5">
                    <a:alpha val="100000"/>
                  </a:srgbClr>
                </a:solidFill>
              </a:rPr>
              <a:t>ACTIVE OVERAGE</a:t>
            </a:r>
          </a:p>
          <a:p>
            <a:pPr marL="0" indent="0" algn="l">
              <a:buNone/>
            </a:pPr>
            <a:r>
              <a:rPr lang="en-US" sz="4000" b="1" i="0" dirty="0">
                <a:solidFill>
                  <a:srgbClr val="F2F7FA">
                    <a:alpha val="100000"/>
                  </a:srgbClr>
                </a:solidFill>
              </a:rPr>
              <a:t>$0.20</a:t>
            </a:r>
          </a:p>
          <a:p>
            <a:pPr marL="0" indent="0" algn="l">
              <a:buNone/>
            </a:pPr>
            <a:r>
              <a:rPr lang="en-US" sz="1500" b="0" i="0" dirty="0">
                <a:solidFill>
                  <a:srgbClr val="C3D3E0">
                    <a:alpha val="100000"/>
                  </a:srgbClr>
                </a:solidFill>
              </a:rPr>
              <a:t>per GB per month</a:t>
            </a:r>
          </a:p>
        </p:txBody>
      </p:sp>
      <p:sp>
        <p:nvSpPr>
          <p:cNvPr id="206" name="s206"/>
          <p:cNvSpPr txBox="1"/>
          <p:nvPr/>
        </p:nvSpPr>
        <p:spPr>
          <a:xfrm>
            <a:off x="4191000" y="2082800"/>
            <a:ext cx="3175000" cy="1676400"/>
          </a:xfrm>
          <a:prstGeom prst="roundRect">
            <a:avLst/>
          </a:prstGeom>
          <a:solidFill>
            <a:srgbClr val="17324A">
              <a:alpha val="60000"/>
            </a:srgbClr>
          </a:solidFill>
          <a:ln w="12700">
            <a:solidFill>
              <a:srgbClr val="FFB020">
                <a:alpha val="45000"/>
              </a:srgbClr>
            </a:solidFill>
          </a:ln>
        </p:spPr>
        <p:txBody>
          <a:bodyPr wrap="square" lIns="177800" tIns="127000" rIns="177800" bIns="127000" anchor="t">
            <a:normAutofit/>
          </a:bodyPr>
          <a:lstStyle/>
          <a:p>
            <a:endParaRPr lang="en-US"/>
          </a:p>
        </p:txBody>
      </p:sp>
      <p:sp>
        <p:nvSpPr>
          <p:cNvPr id="207" name="s207"/>
          <p:cNvSpPr txBox="1"/>
          <p:nvPr/>
        </p:nvSpPr>
        <p:spPr>
          <a:xfrm>
            <a:off x="4394200" y="2260600"/>
            <a:ext cx="2768600" cy="1320800"/>
          </a:xfrm>
          <a:prstGeom prst="rect">
            <a:avLst/>
          </a:prstGeom>
          <a:noFill/>
          <a:ln>
            <a:noFill/>
          </a:ln>
        </p:spPr>
        <p:txBody>
          <a:bodyPr wrap="square" lIns="0" tIns="0" rIns="0" bIns="0" anchor="t">
            <a:normAutofit/>
          </a:bodyPr>
          <a:lstStyle/>
          <a:p>
            <a:pPr marL="0" indent="0" algn="l">
              <a:buNone/>
            </a:pPr>
            <a:r>
              <a:rPr lang="en-US" sz="1400" b="1" i="0" spc="200" dirty="0">
                <a:solidFill>
                  <a:srgbClr val="FFB020">
                    <a:alpha val="100000"/>
                  </a:srgbClr>
                </a:solidFill>
              </a:rPr>
              <a:t>ARCHIVED STORAGE</a:t>
            </a:r>
          </a:p>
          <a:p>
            <a:pPr marL="0" indent="0" algn="l">
              <a:buNone/>
            </a:pPr>
            <a:r>
              <a:rPr lang="en-US" sz="4000" b="1" i="0" dirty="0">
                <a:solidFill>
                  <a:srgbClr val="FFB020">
                    <a:alpha val="100000"/>
                  </a:srgbClr>
                </a:solidFill>
              </a:rPr>
              <a:t>$0.05</a:t>
            </a:r>
          </a:p>
          <a:p>
            <a:pPr marL="0" indent="0" algn="l">
              <a:buNone/>
            </a:pPr>
            <a:r>
              <a:rPr lang="en-US" sz="1500" b="0" i="0" dirty="0">
                <a:solidFill>
                  <a:srgbClr val="C3D3E0">
                    <a:alpha val="100000"/>
                  </a:srgbClr>
                </a:solidFill>
              </a:rPr>
              <a:t>per GB per month</a:t>
            </a:r>
          </a:p>
        </p:txBody>
      </p:sp>
      <p:sp>
        <p:nvSpPr>
          <p:cNvPr id="208" name="s208"/>
          <p:cNvSpPr txBox="1"/>
          <p:nvPr/>
        </p:nvSpPr>
        <p:spPr>
          <a:xfrm>
            <a:off x="7620000" y="2082800"/>
            <a:ext cx="3810000" cy="1676400"/>
          </a:xfrm>
          <a:prstGeom prst="roundRect">
            <a:avLst/>
          </a:prstGeom>
          <a:solidFill>
            <a:srgbClr val="FFB020">
              <a:alpha val="14000"/>
            </a:srgbClr>
          </a:solidFill>
          <a:ln w="12700">
            <a:solidFill>
              <a:srgbClr val="FFB020">
                <a:alpha val="60000"/>
              </a:srgbClr>
            </a:solidFill>
          </a:ln>
        </p:spPr>
        <p:txBody>
          <a:bodyPr wrap="square" lIns="177800" tIns="127000" rIns="177800" bIns="127000" anchor="t">
            <a:normAutofit/>
          </a:bodyPr>
          <a:lstStyle/>
          <a:p>
            <a:endParaRPr lang="en-US"/>
          </a:p>
        </p:txBody>
      </p:sp>
      <p:sp>
        <p:nvSpPr>
          <p:cNvPr id="209" name="s209"/>
          <p:cNvSpPr txBox="1"/>
          <p:nvPr/>
        </p:nvSpPr>
        <p:spPr>
          <a:xfrm>
            <a:off x="7823200" y="2260600"/>
            <a:ext cx="3403600" cy="1320800"/>
          </a:xfrm>
          <a:prstGeom prst="rect">
            <a:avLst/>
          </a:prstGeom>
          <a:noFill/>
          <a:ln>
            <a:noFill/>
          </a:ln>
        </p:spPr>
        <p:txBody>
          <a:bodyPr wrap="square" lIns="0" tIns="0" rIns="0" bIns="0" anchor="t">
            <a:normAutofit/>
          </a:bodyPr>
          <a:lstStyle/>
          <a:p>
            <a:pPr marL="0" indent="0" algn="l">
              <a:buNone/>
            </a:pPr>
            <a:r>
              <a:rPr lang="en-US" sz="1400" b="1" i="0" spc="200" dirty="0">
                <a:solidFill>
                  <a:srgbClr val="FFB020">
                    <a:alpha val="100000"/>
                  </a:srgbClr>
                </a:solidFill>
              </a:rPr>
              <a:t>SAME BILLABLE GB</a:t>
            </a:r>
          </a:p>
          <a:p>
            <a:pPr marL="0" indent="0" algn="l">
              <a:buNone/>
            </a:pPr>
            <a:r>
              <a:rPr lang="en-US" sz="3200" b="1" i="0" dirty="0">
                <a:solidFill>
                  <a:srgbClr val="F2F7FA">
                    <a:alpha val="100000"/>
                  </a:srgbClr>
                </a:solidFill>
              </a:rPr>
              <a:t>75% lower</a:t>
            </a:r>
          </a:p>
          <a:p>
            <a:pPr marL="0" indent="0" algn="l">
              <a:buNone/>
            </a:pPr>
            <a:r>
              <a:rPr lang="en-US" sz="1500" b="0" i="0" dirty="0">
                <a:solidFill>
                  <a:srgbClr val="C3D3E0">
                    <a:alpha val="100000"/>
                  </a:srgbClr>
                </a:solidFill>
              </a:rPr>
              <a:t>storage rate — not a 75% lower bill</a:t>
            </a:r>
          </a:p>
        </p:txBody>
      </p:sp>
      <p:sp>
        <p:nvSpPr>
          <p:cNvPr id="210" name="s210"/>
          <p:cNvSpPr txBox="1"/>
          <p:nvPr/>
        </p:nvSpPr>
        <p:spPr>
          <a:xfrm>
            <a:off x="762000" y="3962400"/>
            <a:ext cx="10668000" cy="1498600"/>
          </a:xfrm>
          <a:prstGeom prst="roundRect">
            <a:avLst/>
          </a:prstGeom>
          <a:solidFill>
            <a:srgbClr val="0E2841">
              <a:alpha val="55000"/>
            </a:srgbClr>
          </a:solidFill>
          <a:ln w="12700">
            <a:solidFill>
              <a:srgbClr val="2AC4E0">
                <a:alpha val="35000"/>
              </a:srgbClr>
            </a:solidFill>
          </a:ln>
        </p:spPr>
        <p:txBody>
          <a:bodyPr wrap="square" lIns="177800" tIns="127000" rIns="177800" bIns="127000" anchor="t">
            <a:normAutofit/>
          </a:bodyPr>
          <a:lstStyle/>
          <a:p>
            <a:endParaRPr lang="en-US"/>
          </a:p>
        </p:txBody>
      </p:sp>
      <p:sp>
        <p:nvSpPr>
          <p:cNvPr id="211" name="s211"/>
          <p:cNvSpPr txBox="1"/>
          <p:nvPr/>
        </p:nvSpPr>
        <p:spPr>
          <a:xfrm>
            <a:off x="990600" y="4114800"/>
            <a:ext cx="6350000" cy="1219200"/>
          </a:xfrm>
          <a:prstGeom prst="rect">
            <a:avLst/>
          </a:prstGeom>
          <a:noFill/>
          <a:ln>
            <a:noFill/>
          </a:ln>
        </p:spPr>
        <p:txBody>
          <a:bodyPr wrap="square" lIns="0" tIns="0" rIns="0" bIns="0" anchor="t">
            <a:normAutofit/>
          </a:bodyPr>
          <a:lstStyle/>
          <a:p>
            <a:pPr marL="0" indent="0" algn="l">
              <a:buNone/>
            </a:pPr>
            <a:r>
              <a:rPr lang="en-US" sz="1900" b="1" i="0" dirty="0">
                <a:solidFill>
                  <a:srgbClr val="F2F7FA">
                    <a:alpha val="100000"/>
                  </a:srgbClr>
                </a:solidFill>
              </a:rPr>
              <a:t>But: you are over quota only when ACTIVE storage exceeds the tenant quota.</a:t>
            </a:r>
          </a:p>
          <a:p>
            <a:pPr marL="0" indent="0" algn="l">
              <a:buNone/>
            </a:pPr>
            <a:r>
              <a:rPr lang="en-US" sz="1500" b="0" i="0" dirty="0">
                <a:solidFill>
                  <a:srgbClr val="C3D3E0">
                    <a:alpha val="100000"/>
                  </a:srgbClr>
                </a:solidFill>
              </a:rPr>
              <a:t>Archived files still count toward total tenant storage. They are reclassified, not deleted.</a:t>
            </a:r>
          </a:p>
        </p:txBody>
      </p:sp>
      <p:sp>
        <p:nvSpPr>
          <p:cNvPr id="212" name="s212"/>
          <p:cNvSpPr txBox="1"/>
          <p:nvPr/>
        </p:nvSpPr>
        <p:spPr>
          <a:xfrm>
            <a:off x="7620000" y="4241800"/>
            <a:ext cx="1524000" cy="254000"/>
          </a:xfrm>
          <a:prstGeom prst="rect">
            <a:avLst/>
          </a:prstGeom>
          <a:noFill/>
          <a:ln>
            <a:noFill/>
          </a:ln>
        </p:spPr>
        <p:txBody>
          <a:bodyPr wrap="square" lIns="0" tIns="0" rIns="0" bIns="0" anchor="t">
            <a:normAutofit/>
          </a:bodyPr>
          <a:lstStyle/>
          <a:p>
            <a:pPr marL="0" indent="0" algn="l">
              <a:buNone/>
            </a:pPr>
            <a:r>
              <a:rPr lang="en-US" sz="1200" b="1" i="0" spc="150" dirty="0">
                <a:solidFill>
                  <a:srgbClr val="C3D3E0">
                    <a:alpha val="100000"/>
                  </a:srgbClr>
                </a:solidFill>
              </a:rPr>
              <a:t>TENANT QUOTA</a:t>
            </a:r>
          </a:p>
        </p:txBody>
      </p:sp>
      <p:sp>
        <p:nvSpPr>
          <p:cNvPr id="213" name="s213"/>
          <p:cNvSpPr txBox="1"/>
          <p:nvPr/>
        </p:nvSpPr>
        <p:spPr>
          <a:xfrm>
            <a:off x="7620000" y="4521200"/>
            <a:ext cx="3606800" cy="25400"/>
          </a:xfrm>
          <a:prstGeom prst="rect">
            <a:avLst/>
          </a:prstGeom>
          <a:solidFill>
            <a:srgbClr val="FF6B6B">
              <a:alpha val="80000"/>
            </a:srgbClr>
          </a:solidFill>
          <a:ln>
            <a:noFill/>
          </a:ln>
        </p:spPr>
        <p:txBody>
          <a:bodyPr wrap="square" lIns="177800" tIns="127000" rIns="177800" bIns="127000" anchor="t">
            <a:normAutofit fontScale="25000" lnSpcReduction="20000"/>
          </a:bodyPr>
          <a:lstStyle/>
          <a:p>
            <a:endParaRPr lang="en-US"/>
          </a:p>
        </p:txBody>
      </p:sp>
      <p:sp>
        <p:nvSpPr>
          <p:cNvPr id="214" name="s214"/>
          <p:cNvSpPr txBox="1"/>
          <p:nvPr/>
        </p:nvSpPr>
        <p:spPr>
          <a:xfrm>
            <a:off x="7620000" y="4597400"/>
            <a:ext cx="1905000" cy="558800"/>
          </a:xfrm>
          <a:prstGeom prst="rect">
            <a:avLst/>
          </a:prstGeom>
          <a:solidFill>
            <a:srgbClr val="0F9ED5">
              <a:alpha val="70000"/>
            </a:srgbClr>
          </a:solidFill>
          <a:ln>
            <a:noFill/>
          </a:ln>
        </p:spPr>
        <p:txBody>
          <a:bodyPr wrap="square" lIns="177800" tIns="127000" rIns="177800" bIns="127000" anchor="t">
            <a:normAutofit/>
          </a:bodyPr>
          <a:lstStyle/>
          <a:p>
            <a:endParaRPr lang="en-US"/>
          </a:p>
        </p:txBody>
      </p:sp>
      <p:sp>
        <p:nvSpPr>
          <p:cNvPr id="215" name="s215"/>
          <p:cNvSpPr txBox="1"/>
          <p:nvPr/>
        </p:nvSpPr>
        <p:spPr>
          <a:xfrm>
            <a:off x="7620000" y="4597400"/>
            <a:ext cx="1905000" cy="558800"/>
          </a:xfrm>
          <a:prstGeom prst="rect">
            <a:avLst/>
          </a:prstGeom>
          <a:noFill/>
          <a:ln>
            <a:noFill/>
          </a:ln>
        </p:spPr>
        <p:txBody>
          <a:bodyPr wrap="square" lIns="0" tIns="0" rIns="0" bIns="0" anchor="ctr">
            <a:normAutofit/>
          </a:bodyPr>
          <a:lstStyle/>
          <a:p>
            <a:pPr marL="0" indent="0" algn="ctr">
              <a:buNone/>
            </a:pPr>
            <a:r>
              <a:rPr lang="en-US" sz="1300" b="1" i="0" dirty="0">
                <a:solidFill>
                  <a:srgbClr val="F2F7FA">
                    <a:alpha val="100000"/>
                  </a:srgbClr>
                </a:solidFill>
              </a:rPr>
              <a:t>ACTIVE</a:t>
            </a:r>
          </a:p>
        </p:txBody>
      </p:sp>
      <p:sp>
        <p:nvSpPr>
          <p:cNvPr id="216" name="s216"/>
          <p:cNvSpPr txBox="1"/>
          <p:nvPr/>
        </p:nvSpPr>
        <p:spPr>
          <a:xfrm>
            <a:off x="9626600" y="4597400"/>
            <a:ext cx="1600200" cy="558800"/>
          </a:xfrm>
          <a:prstGeom prst="rect">
            <a:avLst/>
          </a:prstGeom>
          <a:solidFill>
            <a:srgbClr val="FFB020">
              <a:alpha val="70000"/>
            </a:srgbClr>
          </a:solidFill>
          <a:ln>
            <a:noFill/>
          </a:ln>
        </p:spPr>
        <p:txBody>
          <a:bodyPr wrap="square" lIns="177800" tIns="127000" rIns="177800" bIns="127000" anchor="t">
            <a:normAutofit/>
          </a:bodyPr>
          <a:lstStyle/>
          <a:p>
            <a:endParaRPr lang="en-US"/>
          </a:p>
        </p:txBody>
      </p:sp>
      <p:sp>
        <p:nvSpPr>
          <p:cNvPr id="217" name="s217"/>
          <p:cNvSpPr txBox="1"/>
          <p:nvPr/>
        </p:nvSpPr>
        <p:spPr>
          <a:xfrm>
            <a:off x="9626600" y="4597400"/>
            <a:ext cx="1600200" cy="558800"/>
          </a:xfrm>
          <a:prstGeom prst="rect">
            <a:avLst/>
          </a:prstGeom>
          <a:noFill/>
          <a:ln>
            <a:noFill/>
          </a:ln>
        </p:spPr>
        <p:txBody>
          <a:bodyPr wrap="square" lIns="0" tIns="0" rIns="0" bIns="0" anchor="ctr">
            <a:normAutofit/>
          </a:bodyPr>
          <a:lstStyle/>
          <a:p>
            <a:pPr marL="0" indent="0" algn="ctr">
              <a:buNone/>
            </a:pPr>
            <a:r>
              <a:rPr lang="en-US" sz="1300" b="1" i="0" dirty="0">
                <a:solidFill>
                  <a:srgbClr val="0B1B2B">
                    <a:alpha val="100000"/>
                  </a:srgbClr>
                </a:solidFill>
              </a:rPr>
              <a:t>ARCHIVED</a:t>
            </a:r>
          </a:p>
        </p:txBody>
      </p:sp>
      <p:sp>
        <p:nvSpPr>
          <p:cNvPr id="218" name="s218"/>
          <p:cNvSpPr txBox="1"/>
          <p:nvPr/>
        </p:nvSpPr>
        <p:spPr>
          <a:xfrm>
            <a:off x="762000" y="5638800"/>
            <a:ext cx="76200" cy="584200"/>
          </a:xfrm>
          <a:prstGeom prst="rect">
            <a:avLst/>
          </a:prstGeom>
          <a:solidFill>
            <a:srgbClr val="FFB020">
              <a:alpha val="100000"/>
            </a:srgbClr>
          </a:solidFill>
          <a:ln>
            <a:noFill/>
          </a:ln>
        </p:spPr>
        <p:txBody>
          <a:bodyPr wrap="square" lIns="177800" tIns="127000" rIns="177800" bIns="127000" anchor="t">
            <a:normAutofit/>
          </a:bodyPr>
          <a:lstStyle/>
          <a:p>
            <a:endParaRPr lang="en-US"/>
          </a:p>
        </p:txBody>
      </p:sp>
      <p:sp>
        <p:nvSpPr>
          <p:cNvPr id="219" name="s219"/>
          <p:cNvSpPr txBox="1"/>
          <p:nvPr/>
        </p:nvSpPr>
        <p:spPr>
          <a:xfrm>
            <a:off x="1016000" y="5613400"/>
            <a:ext cx="10414000" cy="609600"/>
          </a:xfrm>
          <a:prstGeom prst="rect">
            <a:avLst/>
          </a:prstGeom>
          <a:noFill/>
          <a:ln>
            <a:noFill/>
          </a:ln>
        </p:spPr>
        <p:txBody>
          <a:bodyPr wrap="square" lIns="0" tIns="0" rIns="0" bIns="0" anchor="t">
            <a:normAutofit/>
          </a:bodyPr>
          <a:lstStyle/>
          <a:p>
            <a:pPr marL="0" indent="0" algn="l">
              <a:buNone/>
            </a:pPr>
            <a:r>
              <a:rPr lang="en-US" sz="1800" b="1" i="0" dirty="0">
                <a:solidFill>
                  <a:srgbClr val="F2F7FA">
                    <a:alpha val="100000"/>
                  </a:srgbClr>
                </a:solidFill>
              </a:rPr>
              <a:t>Five cents instead of twenty. Your result still depends on quota and on what you can safely reclassify.</a:t>
            </a:r>
          </a:p>
        </p:txBody>
      </p:sp>
    </p:spTree>
    <p:extLst>
      <p:ext uri="{BB962C8B-B14F-4D97-AF65-F5344CB8AC3E}">
        <p14:creationId xmlns:p14="http://schemas.microsoft.com/office/powerpoint/2010/main" val="19054925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s201"/>
          <p:cNvSpPr txBox="1"/>
          <p:nvPr/>
        </p:nvSpPr>
        <p:spPr>
          <a:xfrm>
            <a:off x="762000" y="558800"/>
            <a:ext cx="8890000" cy="330200"/>
          </a:xfrm>
          <a:prstGeom prst="rect">
            <a:avLst/>
          </a:prstGeom>
          <a:noFill/>
          <a:ln>
            <a:noFill/>
          </a:ln>
        </p:spPr>
        <p:txBody>
          <a:bodyPr wrap="square" lIns="0" tIns="0" rIns="0" bIns="0" anchor="t">
            <a:normAutofit/>
          </a:bodyPr>
          <a:lstStyle/>
          <a:p>
            <a:pPr marL="0" indent="0" algn="l">
              <a:buNone/>
            </a:pPr>
            <a:r>
              <a:rPr lang="en-US" sz="1400" b="1" i="0" spc="300" dirty="0">
                <a:solidFill>
                  <a:srgbClr val="2AC4E0">
                    <a:alpha val="100000"/>
                  </a:srgbClr>
                </a:solidFill>
              </a:rPr>
              <a:t>DEMO CALCULATION  ·  EXAMPLE DATA</a:t>
            </a:r>
          </a:p>
        </p:txBody>
      </p:sp>
      <p:sp>
        <p:nvSpPr>
          <p:cNvPr id="202" name="s202"/>
          <p:cNvSpPr txBox="1"/>
          <p:nvPr/>
        </p:nvSpPr>
        <p:spPr>
          <a:xfrm>
            <a:off x="711200" y="914400"/>
            <a:ext cx="10668000" cy="609600"/>
          </a:xfrm>
          <a:prstGeom prst="rect">
            <a:avLst/>
          </a:prstGeom>
          <a:noFill/>
          <a:ln>
            <a:noFill/>
          </a:ln>
        </p:spPr>
        <p:txBody>
          <a:bodyPr wrap="square" lIns="0" tIns="0" rIns="0" bIns="0" anchor="t">
            <a:normAutofit/>
          </a:bodyPr>
          <a:lstStyle/>
          <a:p>
            <a:pPr marL="0" indent="0" algn="l">
              <a:buNone/>
            </a:pPr>
            <a:r>
              <a:rPr lang="en-US" sz="3200" b="1" i="0" dirty="0">
                <a:solidFill>
                  <a:srgbClr val="F2F7FA">
                    <a:alpha val="100000"/>
                  </a:srgbClr>
                </a:solidFill>
              </a:rPr>
              <a:t>Same archive, two outcomes</a:t>
            </a:r>
          </a:p>
        </p:txBody>
      </p:sp>
      <p:sp>
        <p:nvSpPr>
          <p:cNvPr id="203" name="s203"/>
          <p:cNvSpPr txBox="1"/>
          <p:nvPr/>
        </p:nvSpPr>
        <p:spPr>
          <a:xfrm>
            <a:off x="762000" y="1676400"/>
            <a:ext cx="10668000" cy="25400"/>
          </a:xfrm>
          <a:prstGeom prst="rect">
            <a:avLst/>
          </a:prstGeom>
          <a:solidFill>
            <a:srgbClr val="2AC4E0">
              <a:alpha val="35000"/>
            </a:srgbClr>
          </a:solidFill>
          <a:ln>
            <a:noFill/>
          </a:ln>
        </p:spPr>
        <p:txBody>
          <a:bodyPr wrap="square" lIns="177800" tIns="101600" rIns="177800" bIns="101600" anchor="t">
            <a:normAutofit fontScale="25000" lnSpcReduction="20000"/>
          </a:bodyPr>
          <a:lstStyle/>
          <a:p>
            <a:endParaRPr lang="en-US"/>
          </a:p>
        </p:txBody>
      </p:sp>
      <p:sp>
        <p:nvSpPr>
          <p:cNvPr id="204" name="s204"/>
          <p:cNvSpPr txBox="1"/>
          <p:nvPr/>
        </p:nvSpPr>
        <p:spPr>
          <a:xfrm>
            <a:off x="5207000" y="2082800"/>
            <a:ext cx="3048000" cy="508000"/>
          </a:xfrm>
          <a:prstGeom prst="rect">
            <a:avLst/>
          </a:prstGeom>
          <a:solidFill>
            <a:srgbClr val="FFB020">
              <a:alpha val="16000"/>
            </a:srgbClr>
          </a:solidFill>
          <a:ln>
            <a:noFill/>
          </a:ln>
        </p:spPr>
        <p:txBody>
          <a:bodyPr wrap="square" lIns="0" tIns="0" rIns="0" bIns="0" anchor="ctr">
            <a:normAutofit/>
          </a:bodyPr>
          <a:lstStyle/>
          <a:p>
            <a:pPr marL="0" indent="0" algn="ctr">
              <a:buNone/>
            </a:pPr>
            <a:r>
              <a:rPr lang="en-US" sz="1400" b="1" i="0" spc="150" dirty="0">
                <a:solidFill>
                  <a:srgbClr val="FFB020">
                    <a:alpha val="100000"/>
                  </a:srgbClr>
                </a:solidFill>
              </a:rPr>
              <a:t>OVER QUOTA</a:t>
            </a:r>
          </a:p>
        </p:txBody>
      </p:sp>
      <p:sp>
        <p:nvSpPr>
          <p:cNvPr id="205" name="s205"/>
          <p:cNvSpPr txBox="1"/>
          <p:nvPr/>
        </p:nvSpPr>
        <p:spPr>
          <a:xfrm>
            <a:off x="8382000" y="2082800"/>
            <a:ext cx="3048000" cy="508000"/>
          </a:xfrm>
          <a:prstGeom prst="rect">
            <a:avLst/>
          </a:prstGeom>
          <a:solidFill>
            <a:srgbClr val="7C9CB8">
              <a:alpha val="16000"/>
            </a:srgbClr>
          </a:solidFill>
          <a:ln>
            <a:noFill/>
          </a:ln>
        </p:spPr>
        <p:txBody>
          <a:bodyPr wrap="square" lIns="0" tIns="0" rIns="0" bIns="0" anchor="ctr">
            <a:normAutofit/>
          </a:bodyPr>
          <a:lstStyle/>
          <a:p>
            <a:pPr marL="0" indent="0" algn="ctr">
              <a:buNone/>
            </a:pPr>
            <a:r>
              <a:rPr lang="en-US" sz="1400" b="1" i="0" spc="150" dirty="0">
                <a:solidFill>
                  <a:srgbClr val="F2F7FA">
                    <a:alpha val="100000"/>
                  </a:srgbClr>
                </a:solidFill>
              </a:rPr>
              <a:t>UNDER QUOTA</a:t>
            </a:r>
          </a:p>
        </p:txBody>
      </p:sp>
      <p:sp>
        <p:nvSpPr>
          <p:cNvPr id="206" name="s206"/>
          <p:cNvSpPr txBox="1"/>
          <p:nvPr/>
        </p:nvSpPr>
        <p:spPr>
          <a:xfrm>
            <a:off x="762000" y="2641600"/>
            <a:ext cx="10668000" cy="457200"/>
          </a:xfrm>
          <a:prstGeom prst="rect">
            <a:avLst/>
          </a:prstGeom>
          <a:solidFill>
            <a:srgbClr val="17324A">
              <a:alpha val="55000"/>
            </a:srgbClr>
          </a:solidFill>
          <a:ln>
            <a:noFill/>
          </a:ln>
        </p:spPr>
        <p:txBody>
          <a:bodyPr wrap="square" lIns="177800" tIns="101600" rIns="177800" bIns="101600" anchor="t">
            <a:normAutofit lnSpcReduction="10000"/>
          </a:bodyPr>
          <a:lstStyle/>
          <a:p>
            <a:endParaRPr lang="en-US"/>
          </a:p>
        </p:txBody>
      </p:sp>
      <p:sp>
        <p:nvSpPr>
          <p:cNvPr id="207" name="s207"/>
          <p:cNvSpPr txBox="1"/>
          <p:nvPr/>
        </p:nvSpPr>
        <p:spPr>
          <a:xfrm>
            <a:off x="939800" y="2641600"/>
            <a:ext cx="4267200" cy="457200"/>
          </a:xfrm>
          <a:prstGeom prst="rect">
            <a:avLst/>
          </a:prstGeom>
          <a:noFill/>
          <a:ln>
            <a:noFill/>
          </a:ln>
        </p:spPr>
        <p:txBody>
          <a:bodyPr wrap="square" lIns="0" tIns="0" rIns="0" bIns="0" anchor="ctr">
            <a:normAutofit/>
          </a:bodyPr>
          <a:lstStyle/>
          <a:p>
            <a:pPr marL="0" indent="0" algn="l">
              <a:buNone/>
            </a:pPr>
            <a:r>
              <a:rPr lang="en-US" sz="1700" b="0" i="0" dirty="0">
                <a:solidFill>
                  <a:srgbClr val="F2F7FA">
                    <a:alpha val="100000"/>
                  </a:srgbClr>
                </a:solidFill>
              </a:rPr>
              <a:t>Tenant quota</a:t>
            </a:r>
          </a:p>
        </p:txBody>
      </p:sp>
      <p:sp>
        <p:nvSpPr>
          <p:cNvPr id="208" name="s208"/>
          <p:cNvSpPr txBox="1"/>
          <p:nvPr/>
        </p:nvSpPr>
        <p:spPr>
          <a:xfrm>
            <a:off x="5207000" y="2641600"/>
            <a:ext cx="2870200" cy="457200"/>
          </a:xfrm>
          <a:prstGeom prst="rect">
            <a:avLst/>
          </a:prstGeom>
          <a:noFill/>
          <a:ln>
            <a:noFill/>
          </a:ln>
        </p:spPr>
        <p:txBody>
          <a:bodyPr wrap="square" lIns="0" tIns="0" rIns="0" bIns="0" anchor="ctr">
            <a:normAutofit/>
          </a:bodyPr>
          <a:lstStyle/>
          <a:p>
            <a:pPr marL="0" indent="0" algn="r">
              <a:buNone/>
            </a:pPr>
            <a:r>
              <a:rPr lang="en-US" sz="1700" b="1" i="0" dirty="0">
                <a:solidFill>
                  <a:srgbClr val="F2F7FA">
                    <a:alpha val="100000"/>
                  </a:srgbClr>
                </a:solidFill>
              </a:rPr>
              <a:t>10 TB</a:t>
            </a:r>
          </a:p>
        </p:txBody>
      </p:sp>
      <p:sp>
        <p:nvSpPr>
          <p:cNvPr id="209" name="s209"/>
          <p:cNvSpPr txBox="1"/>
          <p:nvPr/>
        </p:nvSpPr>
        <p:spPr>
          <a:xfrm>
            <a:off x="8382000" y="2641600"/>
            <a:ext cx="2870200" cy="457200"/>
          </a:xfrm>
          <a:prstGeom prst="rect">
            <a:avLst/>
          </a:prstGeom>
          <a:noFill/>
          <a:ln>
            <a:noFill/>
          </a:ln>
        </p:spPr>
        <p:txBody>
          <a:bodyPr wrap="square" lIns="0" tIns="0" rIns="0" bIns="0" anchor="ctr">
            <a:normAutofit/>
          </a:bodyPr>
          <a:lstStyle/>
          <a:p>
            <a:pPr marL="0" indent="0" algn="r">
              <a:buNone/>
            </a:pPr>
            <a:r>
              <a:rPr lang="en-US" sz="1700" b="1" i="0" dirty="0">
                <a:solidFill>
                  <a:srgbClr val="C3D3E0">
                    <a:alpha val="100000"/>
                  </a:srgbClr>
                </a:solidFill>
              </a:rPr>
              <a:t>10 TB</a:t>
            </a:r>
          </a:p>
        </p:txBody>
      </p:sp>
      <p:sp>
        <p:nvSpPr>
          <p:cNvPr id="210" name="s210"/>
          <p:cNvSpPr txBox="1"/>
          <p:nvPr/>
        </p:nvSpPr>
        <p:spPr>
          <a:xfrm>
            <a:off x="762000" y="3124200"/>
            <a:ext cx="10668000" cy="457200"/>
          </a:xfrm>
          <a:prstGeom prst="rect">
            <a:avLst/>
          </a:prstGeom>
          <a:solidFill>
            <a:srgbClr val="17324A">
              <a:alpha val="30000"/>
            </a:srgbClr>
          </a:solidFill>
          <a:ln>
            <a:noFill/>
          </a:ln>
        </p:spPr>
        <p:txBody>
          <a:bodyPr wrap="square" lIns="177800" tIns="101600" rIns="177800" bIns="101600" anchor="t">
            <a:normAutofit lnSpcReduction="10000"/>
          </a:bodyPr>
          <a:lstStyle/>
          <a:p>
            <a:endParaRPr lang="en-US"/>
          </a:p>
        </p:txBody>
      </p:sp>
      <p:sp>
        <p:nvSpPr>
          <p:cNvPr id="211" name="s211"/>
          <p:cNvSpPr txBox="1"/>
          <p:nvPr/>
        </p:nvSpPr>
        <p:spPr>
          <a:xfrm>
            <a:off x="939800" y="3124200"/>
            <a:ext cx="4267200" cy="457200"/>
          </a:xfrm>
          <a:prstGeom prst="rect">
            <a:avLst/>
          </a:prstGeom>
          <a:noFill/>
          <a:ln>
            <a:noFill/>
          </a:ln>
        </p:spPr>
        <p:txBody>
          <a:bodyPr wrap="square" lIns="0" tIns="0" rIns="0" bIns="0" anchor="ctr">
            <a:normAutofit/>
          </a:bodyPr>
          <a:lstStyle/>
          <a:p>
            <a:pPr marL="0" indent="0" algn="l">
              <a:buNone/>
            </a:pPr>
            <a:r>
              <a:rPr lang="en-US" sz="1700" b="0" i="0" dirty="0">
                <a:solidFill>
                  <a:srgbClr val="F2F7FA">
                    <a:alpha val="100000"/>
                  </a:srgbClr>
                </a:solidFill>
              </a:rPr>
              <a:t>Active before</a:t>
            </a:r>
          </a:p>
        </p:txBody>
      </p:sp>
      <p:sp>
        <p:nvSpPr>
          <p:cNvPr id="212" name="s212"/>
          <p:cNvSpPr txBox="1"/>
          <p:nvPr/>
        </p:nvSpPr>
        <p:spPr>
          <a:xfrm>
            <a:off x="5207000" y="3124200"/>
            <a:ext cx="2870200" cy="457200"/>
          </a:xfrm>
          <a:prstGeom prst="rect">
            <a:avLst/>
          </a:prstGeom>
          <a:noFill/>
          <a:ln>
            <a:noFill/>
          </a:ln>
        </p:spPr>
        <p:txBody>
          <a:bodyPr wrap="square" lIns="0" tIns="0" rIns="0" bIns="0" anchor="ctr">
            <a:normAutofit/>
          </a:bodyPr>
          <a:lstStyle/>
          <a:p>
            <a:pPr marL="0" indent="0" algn="r">
              <a:buNone/>
            </a:pPr>
            <a:r>
              <a:rPr lang="en-US" sz="1700" b="1" i="0" dirty="0">
                <a:solidFill>
                  <a:srgbClr val="F2F7FA">
                    <a:alpha val="100000"/>
                  </a:srgbClr>
                </a:solidFill>
              </a:rPr>
              <a:t>12 TB</a:t>
            </a:r>
          </a:p>
        </p:txBody>
      </p:sp>
      <p:sp>
        <p:nvSpPr>
          <p:cNvPr id="213" name="s213"/>
          <p:cNvSpPr txBox="1"/>
          <p:nvPr/>
        </p:nvSpPr>
        <p:spPr>
          <a:xfrm>
            <a:off x="8382000" y="3124200"/>
            <a:ext cx="2870200" cy="457200"/>
          </a:xfrm>
          <a:prstGeom prst="rect">
            <a:avLst/>
          </a:prstGeom>
          <a:noFill/>
          <a:ln>
            <a:noFill/>
          </a:ln>
        </p:spPr>
        <p:txBody>
          <a:bodyPr wrap="square" lIns="0" tIns="0" rIns="0" bIns="0" anchor="ctr">
            <a:normAutofit/>
          </a:bodyPr>
          <a:lstStyle/>
          <a:p>
            <a:pPr marL="0" indent="0" algn="r">
              <a:buNone/>
            </a:pPr>
            <a:r>
              <a:rPr lang="en-US" sz="1700" b="1" i="0" dirty="0">
                <a:solidFill>
                  <a:srgbClr val="C3D3E0">
                    <a:alpha val="100000"/>
                  </a:srgbClr>
                </a:solidFill>
              </a:rPr>
              <a:t>7 TB</a:t>
            </a:r>
          </a:p>
        </p:txBody>
      </p:sp>
      <p:sp>
        <p:nvSpPr>
          <p:cNvPr id="214" name="s214"/>
          <p:cNvSpPr txBox="1"/>
          <p:nvPr/>
        </p:nvSpPr>
        <p:spPr>
          <a:xfrm>
            <a:off x="762000" y="3606800"/>
            <a:ext cx="10668000" cy="457200"/>
          </a:xfrm>
          <a:prstGeom prst="rect">
            <a:avLst/>
          </a:prstGeom>
          <a:solidFill>
            <a:srgbClr val="17324A">
              <a:alpha val="55000"/>
            </a:srgbClr>
          </a:solidFill>
          <a:ln>
            <a:noFill/>
          </a:ln>
        </p:spPr>
        <p:txBody>
          <a:bodyPr wrap="square" lIns="177800" tIns="101600" rIns="177800" bIns="101600" anchor="t">
            <a:normAutofit lnSpcReduction="10000"/>
          </a:bodyPr>
          <a:lstStyle/>
          <a:p>
            <a:endParaRPr lang="en-US"/>
          </a:p>
        </p:txBody>
      </p:sp>
      <p:sp>
        <p:nvSpPr>
          <p:cNvPr id="215" name="s215"/>
          <p:cNvSpPr txBox="1"/>
          <p:nvPr/>
        </p:nvSpPr>
        <p:spPr>
          <a:xfrm>
            <a:off x="939800" y="3606800"/>
            <a:ext cx="4267200" cy="457200"/>
          </a:xfrm>
          <a:prstGeom prst="rect">
            <a:avLst/>
          </a:prstGeom>
          <a:noFill/>
          <a:ln>
            <a:noFill/>
          </a:ln>
        </p:spPr>
        <p:txBody>
          <a:bodyPr wrap="square" lIns="0" tIns="0" rIns="0" bIns="0" anchor="ctr">
            <a:normAutofit/>
          </a:bodyPr>
          <a:lstStyle/>
          <a:p>
            <a:pPr marL="0" indent="0" algn="l">
              <a:buNone/>
            </a:pPr>
            <a:r>
              <a:rPr lang="en-US" sz="1700" b="0" i="0" dirty="0">
                <a:solidFill>
                  <a:srgbClr val="F2F7FA">
                    <a:alpha val="100000"/>
                  </a:srgbClr>
                </a:solidFill>
              </a:rPr>
              <a:t>Archive</a:t>
            </a:r>
          </a:p>
        </p:txBody>
      </p:sp>
      <p:sp>
        <p:nvSpPr>
          <p:cNvPr id="216" name="s216"/>
          <p:cNvSpPr txBox="1"/>
          <p:nvPr/>
        </p:nvSpPr>
        <p:spPr>
          <a:xfrm>
            <a:off x="5207000" y="3606800"/>
            <a:ext cx="2870200" cy="457200"/>
          </a:xfrm>
          <a:prstGeom prst="rect">
            <a:avLst/>
          </a:prstGeom>
          <a:noFill/>
          <a:ln>
            <a:noFill/>
          </a:ln>
        </p:spPr>
        <p:txBody>
          <a:bodyPr wrap="square" lIns="0" tIns="0" rIns="0" bIns="0" anchor="ctr">
            <a:normAutofit/>
          </a:bodyPr>
          <a:lstStyle/>
          <a:p>
            <a:pPr marL="0" indent="0" algn="r">
              <a:buNone/>
            </a:pPr>
            <a:r>
              <a:rPr lang="en-US" sz="1700" b="1" i="0" dirty="0">
                <a:solidFill>
                  <a:srgbClr val="F2F7FA">
                    <a:alpha val="100000"/>
                  </a:srgbClr>
                </a:solidFill>
              </a:rPr>
              <a:t>3 TB</a:t>
            </a:r>
          </a:p>
        </p:txBody>
      </p:sp>
      <p:sp>
        <p:nvSpPr>
          <p:cNvPr id="217" name="s217"/>
          <p:cNvSpPr txBox="1"/>
          <p:nvPr/>
        </p:nvSpPr>
        <p:spPr>
          <a:xfrm>
            <a:off x="8382000" y="3606800"/>
            <a:ext cx="2870200" cy="457200"/>
          </a:xfrm>
          <a:prstGeom prst="rect">
            <a:avLst/>
          </a:prstGeom>
          <a:noFill/>
          <a:ln>
            <a:noFill/>
          </a:ln>
        </p:spPr>
        <p:txBody>
          <a:bodyPr wrap="square" lIns="0" tIns="0" rIns="0" bIns="0" anchor="ctr">
            <a:normAutofit/>
          </a:bodyPr>
          <a:lstStyle/>
          <a:p>
            <a:pPr marL="0" indent="0" algn="r">
              <a:buNone/>
            </a:pPr>
            <a:r>
              <a:rPr lang="en-US" sz="1700" b="1" i="0" dirty="0">
                <a:solidFill>
                  <a:srgbClr val="C3D3E0">
                    <a:alpha val="100000"/>
                  </a:srgbClr>
                </a:solidFill>
              </a:rPr>
              <a:t>2 TB</a:t>
            </a:r>
          </a:p>
        </p:txBody>
      </p:sp>
      <p:sp>
        <p:nvSpPr>
          <p:cNvPr id="218" name="s218"/>
          <p:cNvSpPr txBox="1"/>
          <p:nvPr/>
        </p:nvSpPr>
        <p:spPr>
          <a:xfrm>
            <a:off x="762000" y="4089400"/>
            <a:ext cx="10668000" cy="457200"/>
          </a:xfrm>
          <a:prstGeom prst="rect">
            <a:avLst/>
          </a:prstGeom>
          <a:solidFill>
            <a:srgbClr val="17324A">
              <a:alpha val="30000"/>
            </a:srgbClr>
          </a:solidFill>
          <a:ln>
            <a:noFill/>
          </a:ln>
        </p:spPr>
        <p:txBody>
          <a:bodyPr wrap="square" lIns="177800" tIns="101600" rIns="177800" bIns="101600" anchor="t">
            <a:normAutofit lnSpcReduction="10000"/>
          </a:bodyPr>
          <a:lstStyle/>
          <a:p>
            <a:endParaRPr lang="en-US"/>
          </a:p>
        </p:txBody>
      </p:sp>
      <p:sp>
        <p:nvSpPr>
          <p:cNvPr id="219" name="s219"/>
          <p:cNvSpPr txBox="1"/>
          <p:nvPr/>
        </p:nvSpPr>
        <p:spPr>
          <a:xfrm>
            <a:off x="939800" y="4089400"/>
            <a:ext cx="4267200" cy="457200"/>
          </a:xfrm>
          <a:prstGeom prst="rect">
            <a:avLst/>
          </a:prstGeom>
          <a:noFill/>
          <a:ln>
            <a:noFill/>
          </a:ln>
        </p:spPr>
        <p:txBody>
          <a:bodyPr wrap="square" lIns="0" tIns="0" rIns="0" bIns="0" anchor="ctr">
            <a:normAutofit/>
          </a:bodyPr>
          <a:lstStyle/>
          <a:p>
            <a:pPr marL="0" indent="0" algn="l">
              <a:buNone/>
            </a:pPr>
            <a:r>
              <a:rPr lang="en-US" sz="1700" b="0" i="0" dirty="0">
                <a:solidFill>
                  <a:srgbClr val="F2F7FA">
                    <a:alpha val="100000"/>
                  </a:srgbClr>
                </a:solidFill>
              </a:rPr>
              <a:t>Monthly before</a:t>
            </a:r>
          </a:p>
        </p:txBody>
      </p:sp>
      <p:sp>
        <p:nvSpPr>
          <p:cNvPr id="220" name="s220"/>
          <p:cNvSpPr txBox="1"/>
          <p:nvPr/>
        </p:nvSpPr>
        <p:spPr>
          <a:xfrm>
            <a:off x="5207000" y="4089400"/>
            <a:ext cx="2870200" cy="457200"/>
          </a:xfrm>
          <a:prstGeom prst="rect">
            <a:avLst/>
          </a:prstGeom>
          <a:noFill/>
          <a:ln>
            <a:noFill/>
          </a:ln>
        </p:spPr>
        <p:txBody>
          <a:bodyPr wrap="square" lIns="0" tIns="0" rIns="0" bIns="0" anchor="ctr">
            <a:normAutofit/>
          </a:bodyPr>
          <a:lstStyle/>
          <a:p>
            <a:pPr marL="0" indent="0" algn="r">
              <a:buNone/>
            </a:pPr>
            <a:r>
              <a:rPr lang="en-US" sz="1700" b="1" i="0" dirty="0">
                <a:solidFill>
                  <a:srgbClr val="F2F7FA">
                    <a:alpha val="100000"/>
                  </a:srgbClr>
                </a:solidFill>
              </a:rPr>
              <a:t>$409.60</a:t>
            </a:r>
          </a:p>
        </p:txBody>
      </p:sp>
      <p:sp>
        <p:nvSpPr>
          <p:cNvPr id="221" name="s221"/>
          <p:cNvSpPr txBox="1"/>
          <p:nvPr/>
        </p:nvSpPr>
        <p:spPr>
          <a:xfrm>
            <a:off x="8382000" y="4089400"/>
            <a:ext cx="2870200" cy="457200"/>
          </a:xfrm>
          <a:prstGeom prst="rect">
            <a:avLst/>
          </a:prstGeom>
          <a:noFill/>
          <a:ln>
            <a:noFill/>
          </a:ln>
        </p:spPr>
        <p:txBody>
          <a:bodyPr wrap="square" lIns="0" tIns="0" rIns="0" bIns="0" anchor="ctr">
            <a:normAutofit/>
          </a:bodyPr>
          <a:lstStyle/>
          <a:p>
            <a:pPr marL="0" indent="0" algn="r">
              <a:buNone/>
            </a:pPr>
            <a:r>
              <a:rPr lang="en-US" sz="1700" b="1" i="0" dirty="0">
                <a:solidFill>
                  <a:srgbClr val="C3D3E0">
                    <a:alpha val="100000"/>
                  </a:srgbClr>
                </a:solidFill>
              </a:rPr>
              <a:t>$0</a:t>
            </a:r>
          </a:p>
        </p:txBody>
      </p:sp>
      <p:sp>
        <p:nvSpPr>
          <p:cNvPr id="222" name="s222"/>
          <p:cNvSpPr txBox="1"/>
          <p:nvPr/>
        </p:nvSpPr>
        <p:spPr>
          <a:xfrm>
            <a:off x="762000" y="4572000"/>
            <a:ext cx="10668000" cy="457200"/>
          </a:xfrm>
          <a:prstGeom prst="rect">
            <a:avLst/>
          </a:prstGeom>
          <a:solidFill>
            <a:srgbClr val="17324A">
              <a:alpha val="55000"/>
            </a:srgbClr>
          </a:solidFill>
          <a:ln>
            <a:noFill/>
          </a:ln>
        </p:spPr>
        <p:txBody>
          <a:bodyPr wrap="square" lIns="177800" tIns="101600" rIns="177800" bIns="101600" anchor="t">
            <a:normAutofit lnSpcReduction="10000"/>
          </a:bodyPr>
          <a:lstStyle/>
          <a:p>
            <a:endParaRPr lang="en-US"/>
          </a:p>
        </p:txBody>
      </p:sp>
      <p:sp>
        <p:nvSpPr>
          <p:cNvPr id="223" name="s223"/>
          <p:cNvSpPr txBox="1"/>
          <p:nvPr/>
        </p:nvSpPr>
        <p:spPr>
          <a:xfrm>
            <a:off x="939800" y="4572000"/>
            <a:ext cx="4267200" cy="457200"/>
          </a:xfrm>
          <a:prstGeom prst="rect">
            <a:avLst/>
          </a:prstGeom>
          <a:noFill/>
          <a:ln>
            <a:noFill/>
          </a:ln>
        </p:spPr>
        <p:txBody>
          <a:bodyPr wrap="square" lIns="0" tIns="0" rIns="0" bIns="0" anchor="ctr">
            <a:normAutofit/>
          </a:bodyPr>
          <a:lstStyle/>
          <a:p>
            <a:pPr marL="0" indent="0" algn="l">
              <a:buNone/>
            </a:pPr>
            <a:r>
              <a:rPr lang="en-US" sz="1700" b="0" i="0" dirty="0">
                <a:solidFill>
                  <a:srgbClr val="F2F7FA">
                    <a:alpha val="100000"/>
                  </a:srgbClr>
                </a:solidFill>
              </a:rPr>
              <a:t>Monthly after</a:t>
            </a:r>
          </a:p>
        </p:txBody>
      </p:sp>
      <p:sp>
        <p:nvSpPr>
          <p:cNvPr id="224" name="s224"/>
          <p:cNvSpPr txBox="1"/>
          <p:nvPr/>
        </p:nvSpPr>
        <p:spPr>
          <a:xfrm>
            <a:off x="5207000" y="4572000"/>
            <a:ext cx="2870200" cy="457200"/>
          </a:xfrm>
          <a:prstGeom prst="rect">
            <a:avLst/>
          </a:prstGeom>
          <a:noFill/>
          <a:ln>
            <a:noFill/>
          </a:ln>
        </p:spPr>
        <p:txBody>
          <a:bodyPr wrap="square" lIns="0" tIns="0" rIns="0" bIns="0" anchor="ctr">
            <a:normAutofit/>
          </a:bodyPr>
          <a:lstStyle/>
          <a:p>
            <a:pPr marL="0" indent="0" algn="r">
              <a:buNone/>
            </a:pPr>
            <a:r>
              <a:rPr lang="en-US" sz="1700" b="1" i="0" dirty="0">
                <a:solidFill>
                  <a:srgbClr val="F2F7FA">
                    <a:alpha val="100000"/>
                  </a:srgbClr>
                </a:solidFill>
              </a:rPr>
              <a:t>$102.40</a:t>
            </a:r>
          </a:p>
        </p:txBody>
      </p:sp>
      <p:sp>
        <p:nvSpPr>
          <p:cNvPr id="225" name="s225"/>
          <p:cNvSpPr txBox="1"/>
          <p:nvPr/>
        </p:nvSpPr>
        <p:spPr>
          <a:xfrm>
            <a:off x="8382000" y="4572000"/>
            <a:ext cx="2870200" cy="457200"/>
          </a:xfrm>
          <a:prstGeom prst="rect">
            <a:avLst/>
          </a:prstGeom>
          <a:noFill/>
          <a:ln>
            <a:noFill/>
          </a:ln>
        </p:spPr>
        <p:txBody>
          <a:bodyPr wrap="square" lIns="0" tIns="0" rIns="0" bIns="0" anchor="ctr">
            <a:normAutofit/>
          </a:bodyPr>
          <a:lstStyle/>
          <a:p>
            <a:pPr marL="0" indent="0" algn="r">
              <a:buNone/>
            </a:pPr>
            <a:r>
              <a:rPr lang="en-US" sz="1700" b="1" i="0" dirty="0">
                <a:solidFill>
                  <a:srgbClr val="C3D3E0">
                    <a:alpha val="100000"/>
                  </a:srgbClr>
                </a:solidFill>
              </a:rPr>
              <a:t>$0</a:t>
            </a:r>
          </a:p>
        </p:txBody>
      </p:sp>
      <p:sp>
        <p:nvSpPr>
          <p:cNvPr id="226" name="s226"/>
          <p:cNvSpPr txBox="1"/>
          <p:nvPr/>
        </p:nvSpPr>
        <p:spPr>
          <a:xfrm>
            <a:off x="762000" y="5054600"/>
            <a:ext cx="10668000" cy="457200"/>
          </a:xfrm>
          <a:prstGeom prst="rect">
            <a:avLst/>
          </a:prstGeom>
          <a:solidFill>
            <a:srgbClr val="FFB020">
              <a:alpha val="18000"/>
            </a:srgbClr>
          </a:solidFill>
          <a:ln>
            <a:noFill/>
          </a:ln>
        </p:spPr>
        <p:txBody>
          <a:bodyPr wrap="square" lIns="177800" tIns="101600" rIns="177800" bIns="101600" anchor="t">
            <a:normAutofit lnSpcReduction="10000"/>
          </a:bodyPr>
          <a:lstStyle/>
          <a:p>
            <a:endParaRPr lang="en-US"/>
          </a:p>
        </p:txBody>
      </p:sp>
      <p:sp>
        <p:nvSpPr>
          <p:cNvPr id="227" name="s227"/>
          <p:cNvSpPr txBox="1"/>
          <p:nvPr/>
        </p:nvSpPr>
        <p:spPr>
          <a:xfrm>
            <a:off x="939800" y="5054600"/>
            <a:ext cx="4267200" cy="457200"/>
          </a:xfrm>
          <a:prstGeom prst="rect">
            <a:avLst/>
          </a:prstGeom>
          <a:noFill/>
          <a:ln>
            <a:noFill/>
          </a:ln>
        </p:spPr>
        <p:txBody>
          <a:bodyPr wrap="square" lIns="0" tIns="0" rIns="0" bIns="0" anchor="ctr">
            <a:normAutofit/>
          </a:bodyPr>
          <a:lstStyle/>
          <a:p>
            <a:pPr marL="0" indent="0" algn="l">
              <a:buNone/>
            </a:pPr>
            <a:r>
              <a:rPr lang="en-US" sz="1700" b="1" i="0" dirty="0">
                <a:solidFill>
                  <a:srgbClr val="FFB020">
                    <a:alpha val="100000"/>
                  </a:srgbClr>
                </a:solidFill>
              </a:rPr>
              <a:t>Annual difference</a:t>
            </a:r>
          </a:p>
        </p:txBody>
      </p:sp>
      <p:sp>
        <p:nvSpPr>
          <p:cNvPr id="228" name="s228"/>
          <p:cNvSpPr txBox="1"/>
          <p:nvPr/>
        </p:nvSpPr>
        <p:spPr>
          <a:xfrm>
            <a:off x="5207000" y="5054600"/>
            <a:ext cx="2870200" cy="457200"/>
          </a:xfrm>
          <a:prstGeom prst="rect">
            <a:avLst/>
          </a:prstGeom>
          <a:noFill/>
          <a:ln>
            <a:noFill/>
          </a:ln>
        </p:spPr>
        <p:txBody>
          <a:bodyPr wrap="square" lIns="0" tIns="0" rIns="0" bIns="0" anchor="ctr">
            <a:normAutofit/>
          </a:bodyPr>
          <a:lstStyle/>
          <a:p>
            <a:pPr marL="0" indent="0" algn="r">
              <a:buNone/>
            </a:pPr>
            <a:r>
              <a:rPr lang="en-US" sz="1700" b="1" i="0" dirty="0">
                <a:solidFill>
                  <a:srgbClr val="FFB020">
                    <a:alpha val="100000"/>
                  </a:srgbClr>
                </a:solidFill>
              </a:rPr>
              <a:t>$3,686.40</a:t>
            </a:r>
          </a:p>
        </p:txBody>
      </p:sp>
      <p:sp>
        <p:nvSpPr>
          <p:cNvPr id="229" name="s229"/>
          <p:cNvSpPr txBox="1"/>
          <p:nvPr/>
        </p:nvSpPr>
        <p:spPr>
          <a:xfrm>
            <a:off x="8382000" y="5054600"/>
            <a:ext cx="2870200" cy="457200"/>
          </a:xfrm>
          <a:prstGeom prst="rect">
            <a:avLst/>
          </a:prstGeom>
          <a:noFill/>
          <a:ln>
            <a:noFill/>
          </a:ln>
        </p:spPr>
        <p:txBody>
          <a:bodyPr wrap="square" lIns="0" tIns="0" rIns="0" bIns="0" anchor="ctr">
            <a:normAutofit/>
          </a:bodyPr>
          <a:lstStyle/>
          <a:p>
            <a:pPr marL="0" indent="0" algn="r">
              <a:buNone/>
            </a:pPr>
            <a:r>
              <a:rPr lang="en-US" sz="1700" b="1" i="0" dirty="0">
                <a:solidFill>
                  <a:srgbClr val="FFB020">
                    <a:alpha val="100000"/>
                  </a:srgbClr>
                </a:solidFill>
              </a:rPr>
              <a:t>$0</a:t>
            </a:r>
          </a:p>
        </p:txBody>
      </p:sp>
      <p:sp>
        <p:nvSpPr>
          <p:cNvPr id="230" name="s230"/>
          <p:cNvSpPr txBox="1"/>
          <p:nvPr/>
        </p:nvSpPr>
        <p:spPr>
          <a:xfrm>
            <a:off x="762000" y="5638800"/>
            <a:ext cx="76200" cy="584200"/>
          </a:xfrm>
          <a:prstGeom prst="rect">
            <a:avLst/>
          </a:prstGeom>
          <a:solidFill>
            <a:srgbClr val="FFB020">
              <a:alpha val="100000"/>
            </a:srgbClr>
          </a:solidFill>
          <a:ln>
            <a:noFill/>
          </a:ln>
        </p:spPr>
        <p:txBody>
          <a:bodyPr wrap="square" lIns="177800" tIns="101600" rIns="177800" bIns="101600" anchor="t">
            <a:normAutofit/>
          </a:bodyPr>
          <a:lstStyle/>
          <a:p>
            <a:endParaRPr lang="en-US"/>
          </a:p>
        </p:txBody>
      </p:sp>
      <p:sp>
        <p:nvSpPr>
          <p:cNvPr id="231" name="s231"/>
          <p:cNvSpPr txBox="1"/>
          <p:nvPr/>
        </p:nvSpPr>
        <p:spPr>
          <a:xfrm>
            <a:off x="1016000" y="5613400"/>
            <a:ext cx="10414000" cy="609600"/>
          </a:xfrm>
          <a:prstGeom prst="rect">
            <a:avLst/>
          </a:prstGeom>
          <a:noFill/>
          <a:ln>
            <a:noFill/>
          </a:ln>
        </p:spPr>
        <p:txBody>
          <a:bodyPr wrap="square" lIns="0" tIns="0" rIns="0" bIns="0" anchor="t"/>
          <a:lstStyle/>
          <a:p>
            <a:pPr marL="0" indent="0" algn="l">
              <a:buNone/>
            </a:pPr>
            <a:r>
              <a:rPr lang="en-US" sz="1900" b="1" i="0" dirty="0">
                <a:solidFill>
                  <a:srgbClr val="F2F7FA">
                    <a:alpha val="100000"/>
                  </a:srgbClr>
                </a:solidFill>
              </a:rPr>
              <a:t>Under quota, archiving changes the information lifecycle, not the storage bill.</a:t>
            </a:r>
          </a:p>
          <a:p>
            <a:pPr marL="0" indent="0" algn="l">
              <a:buNone/>
            </a:pPr>
            <a:r>
              <a:rPr lang="en-US" sz="1500" b="0" i="0" dirty="0">
                <a:solidFill>
                  <a:srgbClr val="F2F7FA">
                    <a:alpha val="100000"/>
                  </a:srgbClr>
                </a:solidFill>
              </a:rPr>
              <a:t>Example uses 1 TB = 1,024 GB and current list rates.</a:t>
            </a:r>
          </a:p>
        </p:txBody>
      </p:sp>
    </p:spTree>
    <p:extLst>
      <p:ext uri="{BB962C8B-B14F-4D97-AF65-F5344CB8AC3E}">
        <p14:creationId xmlns:p14="http://schemas.microsoft.com/office/powerpoint/2010/main" val="14363808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s201"/>
          <p:cNvSpPr txBox="1"/>
          <p:nvPr/>
        </p:nvSpPr>
        <p:spPr>
          <a:xfrm>
            <a:off x="762000" y="558800"/>
            <a:ext cx="8890000" cy="330200"/>
          </a:xfrm>
          <a:prstGeom prst="rect">
            <a:avLst/>
          </a:prstGeom>
          <a:noFill/>
          <a:ln>
            <a:noFill/>
          </a:ln>
        </p:spPr>
        <p:txBody>
          <a:bodyPr wrap="square" lIns="0" tIns="0" rIns="0" bIns="0" anchor="t">
            <a:normAutofit/>
          </a:bodyPr>
          <a:lstStyle/>
          <a:p>
            <a:pPr marL="0" indent="0" algn="l">
              <a:buNone/>
            </a:pPr>
            <a:r>
              <a:rPr lang="en-US" sz="1400" b="1" i="0" spc="300" dirty="0">
                <a:solidFill>
                  <a:srgbClr val="2AC4E0">
                    <a:alpha val="100000"/>
                  </a:srgbClr>
                </a:solidFill>
              </a:rPr>
              <a:t>DEMO 4  ·  AUTOMATION</a:t>
            </a:r>
          </a:p>
        </p:txBody>
      </p:sp>
      <p:sp>
        <p:nvSpPr>
          <p:cNvPr id="202" name="s202"/>
          <p:cNvSpPr txBox="1"/>
          <p:nvPr/>
        </p:nvSpPr>
        <p:spPr>
          <a:xfrm>
            <a:off x="711200" y="914400"/>
            <a:ext cx="10668000" cy="609600"/>
          </a:xfrm>
          <a:prstGeom prst="rect">
            <a:avLst/>
          </a:prstGeom>
          <a:noFill/>
          <a:ln>
            <a:noFill/>
          </a:ln>
        </p:spPr>
        <p:txBody>
          <a:bodyPr wrap="square" lIns="0" tIns="0" rIns="0" bIns="0" anchor="t">
            <a:normAutofit/>
          </a:bodyPr>
          <a:lstStyle/>
          <a:p>
            <a:pPr marL="0" indent="0" algn="l">
              <a:buNone/>
            </a:pPr>
            <a:r>
              <a:rPr lang="en-US" sz="3200" b="1" i="0" dirty="0">
                <a:solidFill>
                  <a:srgbClr val="F2F7FA">
                    <a:alpha val="100000"/>
                  </a:srgbClr>
                </a:solidFill>
              </a:rPr>
              <a:t>Automate the decision, not just the click</a:t>
            </a:r>
          </a:p>
        </p:txBody>
      </p:sp>
      <p:sp>
        <p:nvSpPr>
          <p:cNvPr id="203" name="s203"/>
          <p:cNvSpPr txBox="1"/>
          <p:nvPr/>
        </p:nvSpPr>
        <p:spPr>
          <a:xfrm>
            <a:off x="762000" y="1676400"/>
            <a:ext cx="10668000" cy="25400"/>
          </a:xfrm>
          <a:prstGeom prst="rect">
            <a:avLst/>
          </a:prstGeom>
          <a:solidFill>
            <a:srgbClr val="2AC4E0">
              <a:alpha val="35000"/>
            </a:srgbClr>
          </a:solidFill>
          <a:ln>
            <a:noFill/>
          </a:ln>
        </p:spPr>
        <p:txBody>
          <a:bodyPr wrap="square" lIns="177800" tIns="101600" rIns="177800" bIns="101600" anchor="t">
            <a:normAutofit fontScale="25000" lnSpcReduction="20000"/>
          </a:bodyPr>
          <a:lstStyle/>
          <a:p>
            <a:endParaRPr lang="en-US"/>
          </a:p>
        </p:txBody>
      </p:sp>
      <p:sp>
        <p:nvSpPr>
          <p:cNvPr id="204" name="s204"/>
          <p:cNvSpPr txBox="1"/>
          <p:nvPr/>
        </p:nvSpPr>
        <p:spPr>
          <a:xfrm>
            <a:off x="762000" y="2082800"/>
            <a:ext cx="6096000" cy="3352800"/>
          </a:xfrm>
          <a:prstGeom prst="roundRect">
            <a:avLst/>
          </a:prstGeom>
          <a:solidFill>
            <a:srgbClr val="0B1B2B">
              <a:alpha val="75000"/>
            </a:srgbClr>
          </a:solidFill>
          <a:ln w="12700">
            <a:solidFill>
              <a:srgbClr val="2AC4E0">
                <a:alpha val="40000"/>
              </a:srgbClr>
            </a:solidFill>
          </a:ln>
        </p:spPr>
        <p:txBody>
          <a:bodyPr wrap="square" lIns="177800" tIns="101600" rIns="177800" bIns="101600" anchor="t">
            <a:normAutofit/>
          </a:bodyPr>
          <a:lstStyle/>
          <a:p>
            <a:endParaRPr lang="en-US"/>
          </a:p>
        </p:txBody>
      </p:sp>
      <p:sp>
        <p:nvSpPr>
          <p:cNvPr id="205" name="s205"/>
          <p:cNvSpPr txBox="1"/>
          <p:nvPr/>
        </p:nvSpPr>
        <p:spPr>
          <a:xfrm>
            <a:off x="762000" y="2082800"/>
            <a:ext cx="6096000" cy="381000"/>
          </a:xfrm>
          <a:prstGeom prst="rect">
            <a:avLst/>
          </a:prstGeom>
          <a:solidFill>
            <a:srgbClr val="2AC4E0">
              <a:alpha val="12000"/>
            </a:srgbClr>
          </a:solidFill>
          <a:ln>
            <a:noFill/>
          </a:ln>
        </p:spPr>
        <p:txBody>
          <a:bodyPr wrap="square" lIns="0" tIns="0" rIns="0" bIns="0" anchor="ctr">
            <a:normAutofit/>
          </a:bodyPr>
          <a:lstStyle/>
          <a:p>
            <a:pPr marL="0" indent="0" algn="l">
              <a:buNone/>
            </a:pPr>
            <a:r>
              <a:rPr lang="en-US" sz="1300" b="1" i="0" spc="150" dirty="0">
                <a:solidFill>
                  <a:srgbClr val="2AC4E0">
                    <a:alpha val="100000"/>
                  </a:srgbClr>
                </a:solidFill>
              </a:rPr>
              <a:t>  PnP PowerShell  ·  execution step only</a:t>
            </a:r>
          </a:p>
        </p:txBody>
      </p:sp>
      <p:sp>
        <p:nvSpPr>
          <p:cNvPr id="206" name="s206"/>
          <p:cNvSpPr txBox="1"/>
          <p:nvPr/>
        </p:nvSpPr>
        <p:spPr>
          <a:xfrm>
            <a:off x="965200" y="2590800"/>
            <a:ext cx="5715000" cy="2717800"/>
          </a:xfrm>
          <a:prstGeom prst="rect">
            <a:avLst/>
          </a:prstGeom>
          <a:noFill/>
          <a:ln>
            <a:noFill/>
          </a:ln>
        </p:spPr>
        <p:txBody>
          <a:bodyPr wrap="square" lIns="0" tIns="0" rIns="0" bIns="0" anchor="t">
            <a:normAutofit/>
          </a:bodyPr>
          <a:lstStyle/>
          <a:p>
            <a:pPr marL="0" indent="0" algn="l">
              <a:buNone/>
            </a:pPr>
            <a:r>
              <a:rPr lang="en-US" sz="1400" b="0" i="0" dirty="0">
                <a:solidFill>
                  <a:srgbClr val="A9E9F5">
                    <a:alpha val="100000"/>
                  </a:srgbClr>
                </a:solidFill>
                <a:latin typeface="Consolas"/>
              </a:rPr>
              <a:t>$cutoff = (Get-Date).AddYears(-2)</a:t>
            </a:r>
          </a:p>
          <a:p>
            <a:pPr marL="0" indent="0" algn="l">
              <a:buNone/>
            </a:pPr>
            <a:r>
              <a:rPr lang="en-US" sz="1400" b="0" i="0" dirty="0">
                <a:solidFill>
                  <a:srgbClr val="A9E9F5">
                    <a:alpha val="100000"/>
                  </a:srgbClr>
                </a:solidFill>
                <a:latin typeface="Consolas"/>
              </a:rPr>
              <a:t> </a:t>
            </a:r>
          </a:p>
          <a:p>
            <a:pPr marL="0" indent="0" algn="l">
              <a:buNone/>
            </a:pPr>
            <a:r>
              <a:rPr lang="en-US" sz="1400" b="0" i="0" dirty="0">
                <a:solidFill>
                  <a:srgbClr val="A9E9F5">
                    <a:alpha val="100000"/>
                  </a:srgbClr>
                </a:solidFill>
                <a:latin typeface="Consolas"/>
              </a:rPr>
              <a:t>Get-PnPFileInFolder `</a:t>
            </a:r>
          </a:p>
          <a:p>
            <a:pPr marL="0" indent="0" algn="l">
              <a:buNone/>
            </a:pPr>
            <a:r>
              <a:rPr lang="en-US" sz="1400" b="0" i="0" dirty="0">
                <a:solidFill>
                  <a:srgbClr val="A9E9F5">
                    <a:alpha val="100000"/>
                  </a:srgbClr>
                </a:solidFill>
                <a:latin typeface="Consolas"/>
              </a:rPr>
              <a:t>  -FolderSiteRelativeUrl `</a:t>
            </a:r>
          </a:p>
          <a:p>
            <a:pPr marL="0" indent="0" algn="l">
              <a:buNone/>
            </a:pPr>
            <a:r>
              <a:rPr lang="en-US" sz="1400" b="0" i="0" dirty="0">
                <a:solidFill>
                  <a:srgbClr val="A9E9F5">
                    <a:alpha val="100000"/>
                  </a:srgbClr>
                </a:solidFill>
                <a:latin typeface="Consolas"/>
              </a:rPr>
              <a:t>    "Shared Documents/Old Deliverables" |</a:t>
            </a:r>
          </a:p>
          <a:p>
            <a:pPr marL="0" indent="0" algn="l">
              <a:buNone/>
            </a:pPr>
            <a:r>
              <a:rPr lang="en-US" sz="1400" b="0" i="0" dirty="0">
                <a:solidFill>
                  <a:srgbClr val="A9E9F5">
                    <a:alpha val="100000"/>
                  </a:srgbClr>
                </a:solidFill>
                <a:latin typeface="Consolas"/>
              </a:rPr>
              <a:t>  Where-Object {</a:t>
            </a:r>
          </a:p>
          <a:p>
            <a:pPr marL="0" indent="0" algn="l">
              <a:buNone/>
            </a:pPr>
            <a:r>
              <a:rPr lang="en-US" sz="1400" b="0" i="0" dirty="0">
                <a:solidFill>
                  <a:srgbClr val="A9E9F5">
                    <a:alpha val="100000"/>
                  </a:srgbClr>
                </a:solidFill>
                <a:latin typeface="Consolas"/>
              </a:rPr>
              <a:t>    $_.TimeLastModified -lt $cutoff } |</a:t>
            </a:r>
          </a:p>
          <a:p>
            <a:pPr marL="0" indent="0" algn="l">
              <a:buNone/>
            </a:pPr>
            <a:r>
              <a:rPr lang="en-US" sz="1400" b="0" i="0" dirty="0">
                <a:solidFill>
                  <a:srgbClr val="FFB020">
                    <a:alpha val="100000"/>
                  </a:srgbClr>
                </a:solidFill>
                <a:latin typeface="Consolas"/>
              </a:rPr>
              <a:t>  Set-PnPFileArchiveState `</a:t>
            </a:r>
          </a:p>
          <a:p>
            <a:pPr marL="0" indent="0" algn="l">
              <a:buNone/>
            </a:pPr>
            <a:r>
              <a:rPr lang="en-US" sz="1400" b="0" i="0" dirty="0">
                <a:solidFill>
                  <a:srgbClr val="FFB020">
                    <a:alpha val="100000"/>
                  </a:srgbClr>
                </a:solidFill>
                <a:latin typeface="Consolas"/>
              </a:rPr>
              <a:t>    -ArchiveState Archived -Force</a:t>
            </a:r>
          </a:p>
        </p:txBody>
      </p:sp>
      <p:sp>
        <p:nvSpPr>
          <p:cNvPr id="207" name="s207"/>
          <p:cNvSpPr txBox="1"/>
          <p:nvPr/>
        </p:nvSpPr>
        <p:spPr>
          <a:xfrm>
            <a:off x="7239000" y="2082800"/>
            <a:ext cx="4191000" cy="711200"/>
          </a:xfrm>
          <a:prstGeom prst="roundRect">
            <a:avLst/>
          </a:prstGeom>
          <a:solidFill>
            <a:srgbClr val="17324A">
              <a:alpha val="55000"/>
            </a:srgbClr>
          </a:solidFill>
          <a:ln w="12700">
            <a:solidFill>
              <a:srgbClr val="2AC4E0">
                <a:alpha val="40000"/>
              </a:srgbClr>
            </a:solidFill>
          </a:ln>
        </p:spPr>
        <p:txBody>
          <a:bodyPr wrap="square" lIns="177800" tIns="101600" rIns="177800" bIns="101600" anchor="t">
            <a:normAutofit/>
          </a:bodyPr>
          <a:lstStyle/>
          <a:p>
            <a:endParaRPr lang="en-US"/>
          </a:p>
        </p:txBody>
      </p:sp>
      <p:sp>
        <p:nvSpPr>
          <p:cNvPr id="208" name="s208"/>
          <p:cNvSpPr txBox="1"/>
          <p:nvPr/>
        </p:nvSpPr>
        <p:spPr>
          <a:xfrm>
            <a:off x="7239000" y="2082800"/>
            <a:ext cx="50800" cy="711200"/>
          </a:xfrm>
          <a:prstGeom prst="rect">
            <a:avLst/>
          </a:prstGeom>
          <a:solidFill>
            <a:srgbClr val="2AC4E0">
              <a:alpha val="100000"/>
            </a:srgbClr>
          </a:solidFill>
          <a:ln>
            <a:noFill/>
          </a:ln>
        </p:spPr>
        <p:txBody>
          <a:bodyPr wrap="square" lIns="177800" tIns="101600" rIns="177800" bIns="101600" anchor="t">
            <a:normAutofit/>
          </a:bodyPr>
          <a:lstStyle/>
          <a:p>
            <a:endParaRPr lang="en-US"/>
          </a:p>
        </p:txBody>
      </p:sp>
      <p:sp>
        <p:nvSpPr>
          <p:cNvPr id="209" name="s209"/>
          <p:cNvSpPr txBox="1"/>
          <p:nvPr/>
        </p:nvSpPr>
        <p:spPr>
          <a:xfrm>
            <a:off x="7467600" y="2184400"/>
            <a:ext cx="3810000" cy="533400"/>
          </a:xfrm>
          <a:prstGeom prst="rect">
            <a:avLst/>
          </a:prstGeom>
          <a:noFill/>
          <a:ln>
            <a:noFill/>
          </a:ln>
        </p:spPr>
        <p:txBody>
          <a:bodyPr wrap="square" lIns="0" tIns="0" rIns="0" bIns="0" anchor="t">
            <a:normAutofit/>
          </a:bodyPr>
          <a:lstStyle/>
          <a:p>
            <a:pPr marL="0" indent="0" algn="l">
              <a:buNone/>
            </a:pPr>
            <a:r>
              <a:rPr lang="en-US" sz="1700" b="1" i="0" dirty="0">
                <a:solidFill>
                  <a:srgbClr val="2AC4E0">
                    <a:alpha val="100000"/>
                  </a:srgbClr>
                </a:solidFill>
              </a:rPr>
              <a:t>Discovery</a:t>
            </a:r>
          </a:p>
          <a:p>
            <a:pPr marL="0" indent="0" algn="l">
              <a:buNone/>
            </a:pPr>
            <a:r>
              <a:rPr lang="en-US" sz="1400" b="0" i="0" dirty="0">
                <a:solidFill>
                  <a:srgbClr val="C3D3E0">
                    <a:alpha val="100000"/>
                  </a:srgbClr>
                </a:solidFill>
              </a:rPr>
              <a:t>8,412 files scanned</a:t>
            </a:r>
          </a:p>
        </p:txBody>
      </p:sp>
      <p:sp>
        <p:nvSpPr>
          <p:cNvPr id="210" name="s210"/>
          <p:cNvSpPr txBox="1"/>
          <p:nvPr/>
        </p:nvSpPr>
        <p:spPr>
          <a:xfrm>
            <a:off x="9283700" y="2794000"/>
            <a:ext cx="101600" cy="127000"/>
          </a:xfrm>
          <a:prstGeom prst="rect">
            <a:avLst/>
          </a:prstGeom>
          <a:solidFill>
            <a:srgbClr val="2AC4E0">
              <a:alpha val="60000"/>
            </a:srgbClr>
          </a:solidFill>
          <a:ln>
            <a:noFill/>
          </a:ln>
        </p:spPr>
        <p:txBody>
          <a:bodyPr wrap="square" lIns="177800" tIns="101600" rIns="177800" bIns="101600" anchor="t">
            <a:normAutofit fontScale="25000" lnSpcReduction="20000"/>
          </a:bodyPr>
          <a:lstStyle/>
          <a:p>
            <a:endParaRPr lang="en-US"/>
          </a:p>
        </p:txBody>
      </p:sp>
      <p:sp>
        <p:nvSpPr>
          <p:cNvPr id="211" name="s211"/>
          <p:cNvSpPr txBox="1"/>
          <p:nvPr/>
        </p:nvSpPr>
        <p:spPr>
          <a:xfrm>
            <a:off x="7239000" y="2921000"/>
            <a:ext cx="4191000" cy="711200"/>
          </a:xfrm>
          <a:prstGeom prst="roundRect">
            <a:avLst/>
          </a:prstGeom>
          <a:solidFill>
            <a:srgbClr val="17324A">
              <a:alpha val="55000"/>
            </a:srgbClr>
          </a:solidFill>
          <a:ln w="12700">
            <a:solidFill>
              <a:srgbClr val="FFB020">
                <a:alpha val="40000"/>
              </a:srgbClr>
            </a:solidFill>
          </a:ln>
        </p:spPr>
        <p:txBody>
          <a:bodyPr wrap="square" lIns="177800" tIns="101600" rIns="177800" bIns="101600" anchor="t">
            <a:normAutofit/>
          </a:bodyPr>
          <a:lstStyle/>
          <a:p>
            <a:endParaRPr lang="en-US"/>
          </a:p>
        </p:txBody>
      </p:sp>
      <p:sp>
        <p:nvSpPr>
          <p:cNvPr id="212" name="s212"/>
          <p:cNvSpPr txBox="1"/>
          <p:nvPr/>
        </p:nvSpPr>
        <p:spPr>
          <a:xfrm>
            <a:off x="7239000" y="2921000"/>
            <a:ext cx="50800" cy="711200"/>
          </a:xfrm>
          <a:prstGeom prst="rect">
            <a:avLst/>
          </a:prstGeom>
          <a:solidFill>
            <a:srgbClr val="FFB020">
              <a:alpha val="100000"/>
            </a:srgbClr>
          </a:solidFill>
          <a:ln>
            <a:noFill/>
          </a:ln>
        </p:spPr>
        <p:txBody>
          <a:bodyPr wrap="square" lIns="177800" tIns="101600" rIns="177800" bIns="101600" anchor="t">
            <a:normAutofit/>
          </a:bodyPr>
          <a:lstStyle/>
          <a:p>
            <a:endParaRPr lang="en-US"/>
          </a:p>
        </p:txBody>
      </p:sp>
      <p:sp>
        <p:nvSpPr>
          <p:cNvPr id="213" name="s213"/>
          <p:cNvSpPr txBox="1"/>
          <p:nvPr/>
        </p:nvSpPr>
        <p:spPr>
          <a:xfrm>
            <a:off x="7467600" y="3022600"/>
            <a:ext cx="3810000" cy="533400"/>
          </a:xfrm>
          <a:prstGeom prst="rect">
            <a:avLst/>
          </a:prstGeom>
          <a:noFill/>
          <a:ln>
            <a:noFill/>
          </a:ln>
        </p:spPr>
        <p:txBody>
          <a:bodyPr wrap="square" lIns="0" tIns="0" rIns="0" bIns="0" anchor="t">
            <a:normAutofit/>
          </a:bodyPr>
          <a:lstStyle/>
          <a:p>
            <a:pPr marL="0" indent="0" algn="l">
              <a:buNone/>
            </a:pPr>
            <a:r>
              <a:rPr lang="en-US" sz="1700" b="1" i="0" dirty="0">
                <a:solidFill>
                  <a:srgbClr val="FFB020">
                    <a:alpha val="100000"/>
                  </a:srgbClr>
                </a:solidFill>
              </a:rPr>
              <a:t>Approval</a:t>
            </a:r>
          </a:p>
          <a:p>
            <a:pPr marL="0" indent="0" algn="l">
              <a:buNone/>
            </a:pPr>
            <a:r>
              <a:rPr lang="en-US" sz="1400" b="0" i="0" dirty="0">
                <a:solidFill>
                  <a:srgbClr val="C3D3E0">
                    <a:alpha val="100000"/>
                  </a:srgbClr>
                </a:solidFill>
              </a:rPr>
              <a:t>561 ready for owner review</a:t>
            </a:r>
          </a:p>
        </p:txBody>
      </p:sp>
      <p:sp>
        <p:nvSpPr>
          <p:cNvPr id="214" name="s214"/>
          <p:cNvSpPr txBox="1"/>
          <p:nvPr/>
        </p:nvSpPr>
        <p:spPr>
          <a:xfrm>
            <a:off x="9283700" y="3632200"/>
            <a:ext cx="101600" cy="127000"/>
          </a:xfrm>
          <a:prstGeom prst="rect">
            <a:avLst/>
          </a:prstGeom>
          <a:solidFill>
            <a:srgbClr val="FFB020">
              <a:alpha val="60000"/>
            </a:srgbClr>
          </a:solidFill>
          <a:ln>
            <a:noFill/>
          </a:ln>
        </p:spPr>
        <p:txBody>
          <a:bodyPr wrap="square" lIns="177800" tIns="101600" rIns="177800" bIns="101600" anchor="t">
            <a:normAutofit fontScale="25000" lnSpcReduction="20000"/>
          </a:bodyPr>
          <a:lstStyle/>
          <a:p>
            <a:endParaRPr lang="en-US"/>
          </a:p>
        </p:txBody>
      </p:sp>
      <p:sp>
        <p:nvSpPr>
          <p:cNvPr id="215" name="s215"/>
          <p:cNvSpPr txBox="1"/>
          <p:nvPr/>
        </p:nvSpPr>
        <p:spPr>
          <a:xfrm>
            <a:off x="7239000" y="3759200"/>
            <a:ext cx="4191000" cy="711200"/>
          </a:xfrm>
          <a:prstGeom prst="roundRect">
            <a:avLst/>
          </a:prstGeom>
          <a:solidFill>
            <a:srgbClr val="17324A">
              <a:alpha val="55000"/>
            </a:srgbClr>
          </a:solidFill>
          <a:ln w="12700">
            <a:solidFill>
              <a:srgbClr val="0F9ED5">
                <a:alpha val="40000"/>
              </a:srgbClr>
            </a:solidFill>
          </a:ln>
        </p:spPr>
        <p:txBody>
          <a:bodyPr wrap="square" lIns="177800" tIns="101600" rIns="177800" bIns="101600" anchor="t">
            <a:normAutofit/>
          </a:bodyPr>
          <a:lstStyle/>
          <a:p>
            <a:endParaRPr lang="en-US"/>
          </a:p>
        </p:txBody>
      </p:sp>
      <p:sp>
        <p:nvSpPr>
          <p:cNvPr id="216" name="s216"/>
          <p:cNvSpPr txBox="1"/>
          <p:nvPr/>
        </p:nvSpPr>
        <p:spPr>
          <a:xfrm>
            <a:off x="7239000" y="3759200"/>
            <a:ext cx="50800" cy="711200"/>
          </a:xfrm>
          <a:prstGeom prst="rect">
            <a:avLst/>
          </a:prstGeom>
          <a:solidFill>
            <a:srgbClr val="0F9ED5">
              <a:alpha val="100000"/>
            </a:srgbClr>
          </a:solidFill>
          <a:ln>
            <a:noFill/>
          </a:ln>
        </p:spPr>
        <p:txBody>
          <a:bodyPr wrap="square" lIns="177800" tIns="101600" rIns="177800" bIns="101600" anchor="t">
            <a:normAutofit/>
          </a:bodyPr>
          <a:lstStyle/>
          <a:p>
            <a:endParaRPr lang="en-US"/>
          </a:p>
        </p:txBody>
      </p:sp>
      <p:sp>
        <p:nvSpPr>
          <p:cNvPr id="217" name="s217"/>
          <p:cNvSpPr txBox="1"/>
          <p:nvPr/>
        </p:nvSpPr>
        <p:spPr>
          <a:xfrm>
            <a:off x="7467600" y="3860800"/>
            <a:ext cx="3810000" cy="533400"/>
          </a:xfrm>
          <a:prstGeom prst="rect">
            <a:avLst/>
          </a:prstGeom>
          <a:noFill/>
          <a:ln>
            <a:noFill/>
          </a:ln>
        </p:spPr>
        <p:txBody>
          <a:bodyPr wrap="square" lIns="0" tIns="0" rIns="0" bIns="0" anchor="t">
            <a:normAutofit/>
          </a:bodyPr>
          <a:lstStyle/>
          <a:p>
            <a:pPr marL="0" indent="0" algn="l">
              <a:buNone/>
            </a:pPr>
            <a:r>
              <a:rPr lang="en-US" sz="1700" b="1" i="0" dirty="0">
                <a:solidFill>
                  <a:srgbClr val="0F9ED5">
                    <a:alpha val="100000"/>
                  </a:srgbClr>
                </a:solidFill>
              </a:rPr>
              <a:t>Execution</a:t>
            </a:r>
          </a:p>
          <a:p>
            <a:pPr marL="0" indent="0" algn="l">
              <a:buNone/>
            </a:pPr>
            <a:r>
              <a:rPr lang="en-US" sz="1400" b="0" i="0" dirty="0">
                <a:solidFill>
                  <a:srgbClr val="C3D3E0">
                    <a:alpha val="100000"/>
                  </a:srgbClr>
                </a:solidFill>
              </a:rPr>
              <a:t>controlled batches, retry on 429</a:t>
            </a:r>
          </a:p>
        </p:txBody>
      </p:sp>
      <p:sp>
        <p:nvSpPr>
          <p:cNvPr id="218" name="s218"/>
          <p:cNvSpPr txBox="1"/>
          <p:nvPr/>
        </p:nvSpPr>
        <p:spPr>
          <a:xfrm>
            <a:off x="9283700" y="4470400"/>
            <a:ext cx="101600" cy="127000"/>
          </a:xfrm>
          <a:prstGeom prst="rect">
            <a:avLst/>
          </a:prstGeom>
          <a:solidFill>
            <a:srgbClr val="0F9ED5">
              <a:alpha val="60000"/>
            </a:srgbClr>
          </a:solidFill>
          <a:ln>
            <a:noFill/>
          </a:ln>
        </p:spPr>
        <p:txBody>
          <a:bodyPr wrap="square" lIns="177800" tIns="101600" rIns="177800" bIns="101600" anchor="t">
            <a:normAutofit fontScale="25000" lnSpcReduction="20000"/>
          </a:bodyPr>
          <a:lstStyle/>
          <a:p>
            <a:endParaRPr lang="en-US"/>
          </a:p>
        </p:txBody>
      </p:sp>
      <p:sp>
        <p:nvSpPr>
          <p:cNvPr id="219" name="s219"/>
          <p:cNvSpPr txBox="1"/>
          <p:nvPr/>
        </p:nvSpPr>
        <p:spPr>
          <a:xfrm>
            <a:off x="7239000" y="4597400"/>
            <a:ext cx="4191000" cy="711200"/>
          </a:xfrm>
          <a:prstGeom prst="roundRect">
            <a:avLst/>
          </a:prstGeom>
          <a:solidFill>
            <a:srgbClr val="17324A">
              <a:alpha val="55000"/>
            </a:srgbClr>
          </a:solidFill>
          <a:ln w="12700">
            <a:solidFill>
              <a:srgbClr val="3DD68C">
                <a:alpha val="40000"/>
              </a:srgbClr>
            </a:solidFill>
          </a:ln>
        </p:spPr>
        <p:txBody>
          <a:bodyPr wrap="square" lIns="177800" tIns="101600" rIns="177800" bIns="101600" anchor="t">
            <a:normAutofit/>
          </a:bodyPr>
          <a:lstStyle/>
          <a:p>
            <a:endParaRPr lang="en-US"/>
          </a:p>
        </p:txBody>
      </p:sp>
      <p:sp>
        <p:nvSpPr>
          <p:cNvPr id="220" name="s220"/>
          <p:cNvSpPr txBox="1"/>
          <p:nvPr/>
        </p:nvSpPr>
        <p:spPr>
          <a:xfrm>
            <a:off x="7239000" y="4597400"/>
            <a:ext cx="50800" cy="711200"/>
          </a:xfrm>
          <a:prstGeom prst="rect">
            <a:avLst/>
          </a:prstGeom>
          <a:solidFill>
            <a:srgbClr val="3DD68C">
              <a:alpha val="100000"/>
            </a:srgbClr>
          </a:solidFill>
          <a:ln>
            <a:noFill/>
          </a:ln>
        </p:spPr>
        <p:txBody>
          <a:bodyPr wrap="square" lIns="177800" tIns="101600" rIns="177800" bIns="101600" anchor="t">
            <a:normAutofit/>
          </a:bodyPr>
          <a:lstStyle/>
          <a:p>
            <a:endParaRPr lang="en-US"/>
          </a:p>
        </p:txBody>
      </p:sp>
      <p:sp>
        <p:nvSpPr>
          <p:cNvPr id="221" name="s221"/>
          <p:cNvSpPr txBox="1"/>
          <p:nvPr/>
        </p:nvSpPr>
        <p:spPr>
          <a:xfrm>
            <a:off x="7467600" y="4699000"/>
            <a:ext cx="3810000" cy="533400"/>
          </a:xfrm>
          <a:prstGeom prst="rect">
            <a:avLst/>
          </a:prstGeom>
          <a:noFill/>
          <a:ln>
            <a:noFill/>
          </a:ln>
        </p:spPr>
        <p:txBody>
          <a:bodyPr wrap="square" lIns="0" tIns="0" rIns="0" bIns="0" anchor="t">
            <a:normAutofit/>
          </a:bodyPr>
          <a:lstStyle/>
          <a:p>
            <a:pPr marL="0" indent="0" algn="l">
              <a:buNone/>
            </a:pPr>
            <a:r>
              <a:rPr lang="en-US" sz="1700" b="1" i="0" dirty="0">
                <a:solidFill>
                  <a:srgbClr val="3DD68C">
                    <a:alpha val="100000"/>
                  </a:srgbClr>
                </a:solidFill>
              </a:rPr>
              <a:t>Evidence</a:t>
            </a:r>
          </a:p>
          <a:p>
            <a:pPr marL="0" indent="0" algn="l">
              <a:buNone/>
            </a:pPr>
            <a:r>
              <a:rPr lang="en-US" sz="1400" b="0" i="0" dirty="0">
                <a:solidFill>
                  <a:srgbClr val="C3D3E0">
                    <a:alpha val="100000"/>
                  </a:srgbClr>
                </a:solidFill>
              </a:rPr>
              <a:t>success, failure and archived bytes</a:t>
            </a:r>
          </a:p>
        </p:txBody>
      </p:sp>
      <p:sp>
        <p:nvSpPr>
          <p:cNvPr id="222" name="s222"/>
          <p:cNvSpPr txBox="1"/>
          <p:nvPr/>
        </p:nvSpPr>
        <p:spPr>
          <a:xfrm>
            <a:off x="762000" y="5638800"/>
            <a:ext cx="76200" cy="584200"/>
          </a:xfrm>
          <a:prstGeom prst="rect">
            <a:avLst/>
          </a:prstGeom>
          <a:solidFill>
            <a:srgbClr val="FFB020">
              <a:alpha val="100000"/>
            </a:srgbClr>
          </a:solidFill>
          <a:ln>
            <a:noFill/>
          </a:ln>
        </p:spPr>
        <p:txBody>
          <a:bodyPr wrap="square" lIns="177800" tIns="101600" rIns="177800" bIns="101600" anchor="t">
            <a:normAutofit/>
          </a:bodyPr>
          <a:lstStyle/>
          <a:p>
            <a:endParaRPr lang="en-US"/>
          </a:p>
        </p:txBody>
      </p:sp>
      <p:sp>
        <p:nvSpPr>
          <p:cNvPr id="223" name="s223"/>
          <p:cNvSpPr txBox="1"/>
          <p:nvPr/>
        </p:nvSpPr>
        <p:spPr>
          <a:xfrm>
            <a:off x="1016000" y="5613400"/>
            <a:ext cx="10414000" cy="609600"/>
          </a:xfrm>
          <a:prstGeom prst="rect">
            <a:avLst/>
          </a:prstGeom>
          <a:noFill/>
          <a:ln>
            <a:noFill/>
          </a:ln>
        </p:spPr>
        <p:txBody>
          <a:bodyPr wrap="square" lIns="0" tIns="0" rIns="0" bIns="0" anchor="t">
            <a:normAutofit/>
          </a:bodyPr>
          <a:lstStyle/>
          <a:p>
            <a:pPr marL="0" indent="0" algn="l">
              <a:buNone/>
            </a:pPr>
            <a:r>
              <a:rPr lang="en-US" sz="1800" b="1" i="0" dirty="0">
                <a:solidFill>
                  <a:srgbClr val="F2F7FA">
                    <a:alpha val="100000"/>
                  </a:srgbClr>
                </a:solidFill>
              </a:rPr>
              <a:t>Discovery, approval, execution, evidence — automation multiplies whatever decision model you give it.</a:t>
            </a:r>
          </a:p>
        </p:txBody>
      </p:sp>
    </p:spTree>
    <p:extLst>
      <p:ext uri="{BB962C8B-B14F-4D97-AF65-F5344CB8AC3E}">
        <p14:creationId xmlns:p14="http://schemas.microsoft.com/office/powerpoint/2010/main" val="24754435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s201"/>
          <p:cNvSpPr txBox="1"/>
          <p:nvPr/>
        </p:nvSpPr>
        <p:spPr>
          <a:xfrm>
            <a:off x="762000" y="558800"/>
            <a:ext cx="8890000" cy="330200"/>
          </a:xfrm>
          <a:prstGeom prst="rect">
            <a:avLst/>
          </a:prstGeom>
          <a:noFill/>
          <a:ln>
            <a:noFill/>
          </a:ln>
        </p:spPr>
        <p:txBody>
          <a:bodyPr wrap="square" lIns="0" tIns="0" rIns="0" bIns="0" anchor="t">
            <a:normAutofit/>
          </a:bodyPr>
          <a:lstStyle/>
          <a:p>
            <a:pPr marL="0" indent="0" algn="l">
              <a:buNone/>
            </a:pPr>
            <a:r>
              <a:rPr lang="en-US" sz="1400" b="1" i="0" spc="300" dirty="0">
                <a:solidFill>
                  <a:srgbClr val="2AC4E0">
                    <a:alpha val="100000"/>
                  </a:srgbClr>
                </a:solidFill>
              </a:rPr>
              <a:t>GOVERNANCE</a:t>
            </a:r>
          </a:p>
        </p:txBody>
      </p:sp>
      <p:sp>
        <p:nvSpPr>
          <p:cNvPr id="202" name="s202"/>
          <p:cNvSpPr txBox="1"/>
          <p:nvPr/>
        </p:nvSpPr>
        <p:spPr>
          <a:xfrm>
            <a:off x="711200" y="914400"/>
            <a:ext cx="10668000" cy="609600"/>
          </a:xfrm>
          <a:prstGeom prst="rect">
            <a:avLst/>
          </a:prstGeom>
          <a:noFill/>
          <a:ln>
            <a:noFill/>
          </a:ln>
        </p:spPr>
        <p:txBody>
          <a:bodyPr wrap="square" lIns="0" tIns="0" rIns="0" bIns="0" anchor="t">
            <a:normAutofit/>
          </a:bodyPr>
          <a:lstStyle/>
          <a:p>
            <a:pPr marL="0" indent="0" algn="l">
              <a:buNone/>
            </a:pPr>
            <a:r>
              <a:rPr lang="en-US" sz="3200" b="1" i="0" dirty="0">
                <a:solidFill>
                  <a:srgbClr val="F2F7FA">
                    <a:alpha val="100000"/>
                  </a:srgbClr>
                </a:solidFill>
              </a:rPr>
              <a:t>Governance before buttons</a:t>
            </a:r>
          </a:p>
        </p:txBody>
      </p:sp>
      <p:sp>
        <p:nvSpPr>
          <p:cNvPr id="203" name="s203"/>
          <p:cNvSpPr txBox="1"/>
          <p:nvPr/>
        </p:nvSpPr>
        <p:spPr>
          <a:xfrm>
            <a:off x="762000" y="1676400"/>
            <a:ext cx="10668000" cy="25400"/>
          </a:xfrm>
          <a:prstGeom prst="rect">
            <a:avLst/>
          </a:prstGeom>
          <a:solidFill>
            <a:srgbClr val="2AC4E0">
              <a:alpha val="35000"/>
            </a:srgbClr>
          </a:solidFill>
          <a:ln>
            <a:noFill/>
          </a:ln>
        </p:spPr>
        <p:txBody>
          <a:bodyPr wrap="square" lIns="177800" tIns="101600" rIns="177800" bIns="101600" anchor="t">
            <a:normAutofit fontScale="25000" lnSpcReduction="20000"/>
          </a:bodyPr>
          <a:lstStyle/>
          <a:p>
            <a:endParaRPr lang="en-US"/>
          </a:p>
        </p:txBody>
      </p:sp>
      <p:sp>
        <p:nvSpPr>
          <p:cNvPr id="204" name="s204"/>
          <p:cNvSpPr txBox="1"/>
          <p:nvPr/>
        </p:nvSpPr>
        <p:spPr>
          <a:xfrm>
            <a:off x="762000" y="2032000"/>
            <a:ext cx="10668000" cy="3454400"/>
          </a:xfrm>
          <a:prstGeom prst="roundRect">
            <a:avLst/>
          </a:prstGeom>
          <a:solidFill>
            <a:srgbClr val="17324A">
              <a:alpha val="40000"/>
            </a:srgbClr>
          </a:solidFill>
          <a:ln w="12700">
            <a:solidFill>
              <a:srgbClr val="2AC4E0">
                <a:alpha val="30000"/>
              </a:srgbClr>
            </a:solidFill>
          </a:ln>
        </p:spPr>
        <p:txBody>
          <a:bodyPr wrap="square" lIns="177800" tIns="101600" rIns="177800" bIns="101600" anchor="t">
            <a:normAutofit/>
          </a:bodyPr>
          <a:lstStyle/>
          <a:p>
            <a:endParaRPr lang="en-US"/>
          </a:p>
        </p:txBody>
      </p:sp>
      <p:sp>
        <p:nvSpPr>
          <p:cNvPr id="205" name="s205"/>
          <p:cNvSpPr txBox="1"/>
          <p:nvPr/>
        </p:nvSpPr>
        <p:spPr>
          <a:xfrm>
            <a:off x="762000" y="2032000"/>
            <a:ext cx="10668000" cy="406400"/>
          </a:xfrm>
          <a:prstGeom prst="rect">
            <a:avLst/>
          </a:prstGeom>
          <a:solidFill>
            <a:srgbClr val="2AC4E0">
              <a:alpha val="12000"/>
            </a:srgbClr>
          </a:solidFill>
          <a:ln>
            <a:noFill/>
          </a:ln>
        </p:spPr>
        <p:txBody>
          <a:bodyPr wrap="square" lIns="0" tIns="0" rIns="0" bIns="0" anchor="ctr">
            <a:normAutofit/>
          </a:bodyPr>
          <a:lstStyle/>
          <a:p>
            <a:pPr marL="0" indent="0" algn="l">
              <a:buNone/>
            </a:pPr>
            <a:r>
              <a:rPr lang="en-US" sz="1300" b="1" i="0" spc="200" dirty="0">
                <a:solidFill>
                  <a:srgbClr val="2AC4E0">
                    <a:alpha val="100000"/>
                  </a:srgbClr>
                </a:solidFill>
              </a:rPr>
              <a:t>  POLICY CARD  ·  PROJECT PHOENIX  ·  EXAMPLE</a:t>
            </a:r>
          </a:p>
        </p:txBody>
      </p:sp>
      <p:sp>
        <p:nvSpPr>
          <p:cNvPr id="206" name="s206"/>
          <p:cNvSpPr txBox="1"/>
          <p:nvPr/>
        </p:nvSpPr>
        <p:spPr>
          <a:xfrm>
            <a:off x="965200" y="2590800"/>
            <a:ext cx="50800" cy="736600"/>
          </a:xfrm>
          <a:prstGeom prst="rect">
            <a:avLst/>
          </a:prstGeom>
          <a:solidFill>
            <a:srgbClr val="2AC4E0">
              <a:alpha val="80000"/>
            </a:srgbClr>
          </a:solidFill>
          <a:ln>
            <a:noFill/>
          </a:ln>
        </p:spPr>
        <p:txBody>
          <a:bodyPr wrap="square" lIns="177800" tIns="101600" rIns="177800" bIns="101600" anchor="t">
            <a:normAutofit/>
          </a:bodyPr>
          <a:lstStyle/>
          <a:p>
            <a:endParaRPr lang="en-US"/>
          </a:p>
        </p:txBody>
      </p:sp>
      <p:sp>
        <p:nvSpPr>
          <p:cNvPr id="207" name="s207"/>
          <p:cNvSpPr txBox="1"/>
          <p:nvPr/>
        </p:nvSpPr>
        <p:spPr>
          <a:xfrm>
            <a:off x="1143000" y="2590800"/>
            <a:ext cx="4851400" cy="736600"/>
          </a:xfrm>
          <a:prstGeom prst="rect">
            <a:avLst/>
          </a:prstGeom>
          <a:noFill/>
          <a:ln>
            <a:noFill/>
          </a:ln>
        </p:spPr>
        <p:txBody>
          <a:bodyPr wrap="square" lIns="0" tIns="0" rIns="0" bIns="0" anchor="t">
            <a:normAutofit/>
          </a:bodyPr>
          <a:lstStyle/>
          <a:p>
            <a:pPr marL="0" indent="0" algn="l">
              <a:buNone/>
            </a:pPr>
            <a:r>
              <a:rPr lang="en-US" sz="1400" b="1" i="0" spc="150" dirty="0">
                <a:solidFill>
                  <a:srgbClr val="2AC4E0">
                    <a:alpha val="100000"/>
                  </a:srgbClr>
                </a:solidFill>
              </a:rPr>
              <a:t>What?</a:t>
            </a:r>
          </a:p>
          <a:p>
            <a:pPr marL="0" indent="0" algn="l">
              <a:buNone/>
            </a:pPr>
            <a:r>
              <a:rPr lang="en-US" sz="1700" b="0" i="0" dirty="0">
                <a:solidFill>
                  <a:srgbClr val="F2F7FA">
                    <a:alpha val="100000"/>
                  </a:srgbClr>
                </a:solidFill>
              </a:rPr>
              <a:t>Completed-project deliverables</a:t>
            </a:r>
          </a:p>
        </p:txBody>
      </p:sp>
      <p:sp>
        <p:nvSpPr>
          <p:cNvPr id="208" name="s208"/>
          <p:cNvSpPr txBox="1"/>
          <p:nvPr/>
        </p:nvSpPr>
        <p:spPr>
          <a:xfrm>
            <a:off x="6197600" y="2590800"/>
            <a:ext cx="50800" cy="736600"/>
          </a:xfrm>
          <a:prstGeom prst="rect">
            <a:avLst/>
          </a:prstGeom>
          <a:solidFill>
            <a:srgbClr val="FFB020">
              <a:alpha val="80000"/>
            </a:srgbClr>
          </a:solidFill>
          <a:ln>
            <a:noFill/>
          </a:ln>
        </p:spPr>
        <p:txBody>
          <a:bodyPr wrap="square" lIns="177800" tIns="101600" rIns="177800" bIns="101600" anchor="t">
            <a:normAutofit/>
          </a:bodyPr>
          <a:lstStyle/>
          <a:p>
            <a:endParaRPr lang="en-US"/>
          </a:p>
        </p:txBody>
      </p:sp>
      <p:sp>
        <p:nvSpPr>
          <p:cNvPr id="209" name="s209"/>
          <p:cNvSpPr txBox="1"/>
          <p:nvPr/>
        </p:nvSpPr>
        <p:spPr>
          <a:xfrm>
            <a:off x="6375400" y="2590800"/>
            <a:ext cx="4851400" cy="736600"/>
          </a:xfrm>
          <a:prstGeom prst="rect">
            <a:avLst/>
          </a:prstGeom>
          <a:noFill/>
          <a:ln>
            <a:noFill/>
          </a:ln>
        </p:spPr>
        <p:txBody>
          <a:bodyPr wrap="square" lIns="0" tIns="0" rIns="0" bIns="0" anchor="t">
            <a:normAutofit/>
          </a:bodyPr>
          <a:lstStyle/>
          <a:p>
            <a:pPr marL="0" indent="0" algn="l">
              <a:buNone/>
            </a:pPr>
            <a:r>
              <a:rPr lang="en-US" sz="1400" b="1" i="0" spc="150" dirty="0">
                <a:solidFill>
                  <a:srgbClr val="FFB020">
                    <a:alpha val="100000"/>
                  </a:srgbClr>
                </a:solidFill>
              </a:rPr>
              <a:t>When?</a:t>
            </a:r>
          </a:p>
          <a:p>
            <a:pPr marL="0" indent="0" algn="l">
              <a:buNone/>
            </a:pPr>
            <a:r>
              <a:rPr lang="en-US" sz="1700" b="0" i="0" dirty="0">
                <a:solidFill>
                  <a:srgbClr val="F2F7FA">
                    <a:alpha val="100000"/>
                  </a:srgbClr>
                </a:solidFill>
              </a:rPr>
              <a:t>24 months after project closure</a:t>
            </a:r>
          </a:p>
        </p:txBody>
      </p:sp>
      <p:sp>
        <p:nvSpPr>
          <p:cNvPr id="210" name="s210"/>
          <p:cNvSpPr txBox="1"/>
          <p:nvPr/>
        </p:nvSpPr>
        <p:spPr>
          <a:xfrm>
            <a:off x="965200" y="3530600"/>
            <a:ext cx="50800" cy="736600"/>
          </a:xfrm>
          <a:prstGeom prst="rect">
            <a:avLst/>
          </a:prstGeom>
          <a:solidFill>
            <a:srgbClr val="2AC4E0">
              <a:alpha val="80000"/>
            </a:srgbClr>
          </a:solidFill>
          <a:ln>
            <a:noFill/>
          </a:ln>
        </p:spPr>
        <p:txBody>
          <a:bodyPr wrap="square" lIns="177800" tIns="101600" rIns="177800" bIns="101600" anchor="t">
            <a:normAutofit/>
          </a:bodyPr>
          <a:lstStyle/>
          <a:p>
            <a:endParaRPr lang="en-US"/>
          </a:p>
        </p:txBody>
      </p:sp>
      <p:sp>
        <p:nvSpPr>
          <p:cNvPr id="211" name="s211"/>
          <p:cNvSpPr txBox="1"/>
          <p:nvPr/>
        </p:nvSpPr>
        <p:spPr>
          <a:xfrm>
            <a:off x="1143000" y="3530600"/>
            <a:ext cx="4851400" cy="736600"/>
          </a:xfrm>
          <a:prstGeom prst="rect">
            <a:avLst/>
          </a:prstGeom>
          <a:noFill/>
          <a:ln>
            <a:noFill/>
          </a:ln>
        </p:spPr>
        <p:txBody>
          <a:bodyPr wrap="square" lIns="0" tIns="0" rIns="0" bIns="0" anchor="t">
            <a:normAutofit/>
          </a:bodyPr>
          <a:lstStyle/>
          <a:p>
            <a:pPr marL="0" indent="0" algn="l">
              <a:buNone/>
            </a:pPr>
            <a:r>
              <a:rPr lang="en-US" sz="1400" b="1" i="0" spc="150" dirty="0">
                <a:solidFill>
                  <a:srgbClr val="2AC4E0">
                    <a:alpha val="100000"/>
                  </a:srgbClr>
                </a:solidFill>
              </a:rPr>
              <a:t>Who?</a:t>
            </a:r>
          </a:p>
          <a:p>
            <a:pPr marL="0" indent="0" algn="l">
              <a:buNone/>
            </a:pPr>
            <a:r>
              <a:rPr lang="en-US" sz="1700" b="0" i="0" dirty="0">
                <a:solidFill>
                  <a:srgbClr val="F2F7FA">
                    <a:alpha val="100000"/>
                  </a:srgbClr>
                </a:solidFill>
              </a:rPr>
              <a:t>Site owner approves, IT executes</a:t>
            </a:r>
          </a:p>
        </p:txBody>
      </p:sp>
      <p:sp>
        <p:nvSpPr>
          <p:cNvPr id="212" name="s212"/>
          <p:cNvSpPr txBox="1"/>
          <p:nvPr/>
        </p:nvSpPr>
        <p:spPr>
          <a:xfrm>
            <a:off x="6197600" y="3530600"/>
            <a:ext cx="50800" cy="736600"/>
          </a:xfrm>
          <a:prstGeom prst="rect">
            <a:avLst/>
          </a:prstGeom>
          <a:solidFill>
            <a:srgbClr val="FFB020">
              <a:alpha val="80000"/>
            </a:srgbClr>
          </a:solidFill>
          <a:ln>
            <a:noFill/>
          </a:ln>
        </p:spPr>
        <p:txBody>
          <a:bodyPr wrap="square" lIns="177800" tIns="101600" rIns="177800" bIns="101600" anchor="t">
            <a:normAutofit/>
          </a:bodyPr>
          <a:lstStyle/>
          <a:p>
            <a:endParaRPr lang="en-US"/>
          </a:p>
        </p:txBody>
      </p:sp>
      <p:sp>
        <p:nvSpPr>
          <p:cNvPr id="213" name="s213"/>
          <p:cNvSpPr txBox="1"/>
          <p:nvPr/>
        </p:nvSpPr>
        <p:spPr>
          <a:xfrm>
            <a:off x="6375400" y="3530600"/>
            <a:ext cx="4851400" cy="736600"/>
          </a:xfrm>
          <a:prstGeom prst="rect">
            <a:avLst/>
          </a:prstGeom>
          <a:noFill/>
          <a:ln>
            <a:noFill/>
          </a:ln>
        </p:spPr>
        <p:txBody>
          <a:bodyPr wrap="square" lIns="0" tIns="0" rIns="0" bIns="0" anchor="t">
            <a:normAutofit/>
          </a:bodyPr>
          <a:lstStyle/>
          <a:p>
            <a:pPr marL="0" indent="0" algn="l">
              <a:buNone/>
            </a:pPr>
            <a:r>
              <a:rPr lang="en-US" sz="1400" b="1" i="0" spc="150" dirty="0">
                <a:solidFill>
                  <a:srgbClr val="FFB020">
                    <a:alpha val="100000"/>
                  </a:srgbClr>
                </a:solidFill>
              </a:rPr>
              <a:t>Exclusions?</a:t>
            </a:r>
          </a:p>
          <a:p>
            <a:pPr marL="0" indent="0" algn="l">
              <a:buNone/>
            </a:pPr>
            <a:r>
              <a:rPr lang="en-US" sz="1700" b="0" i="0" dirty="0">
                <a:solidFill>
                  <a:srgbClr val="F2F7FA">
                    <a:alpha val="100000"/>
                  </a:srgbClr>
                </a:solidFill>
              </a:rPr>
              <a:t>Records, legal hold, active contracts</a:t>
            </a:r>
          </a:p>
        </p:txBody>
      </p:sp>
      <p:sp>
        <p:nvSpPr>
          <p:cNvPr id="214" name="s214"/>
          <p:cNvSpPr txBox="1"/>
          <p:nvPr/>
        </p:nvSpPr>
        <p:spPr>
          <a:xfrm>
            <a:off x="965200" y="4470400"/>
            <a:ext cx="50800" cy="736600"/>
          </a:xfrm>
          <a:prstGeom prst="rect">
            <a:avLst/>
          </a:prstGeom>
          <a:solidFill>
            <a:srgbClr val="2AC4E0">
              <a:alpha val="80000"/>
            </a:srgbClr>
          </a:solidFill>
          <a:ln>
            <a:noFill/>
          </a:ln>
        </p:spPr>
        <p:txBody>
          <a:bodyPr wrap="square" lIns="177800" tIns="101600" rIns="177800" bIns="101600" anchor="t">
            <a:normAutofit/>
          </a:bodyPr>
          <a:lstStyle/>
          <a:p>
            <a:endParaRPr lang="en-US"/>
          </a:p>
        </p:txBody>
      </p:sp>
      <p:sp>
        <p:nvSpPr>
          <p:cNvPr id="215" name="s215"/>
          <p:cNvSpPr txBox="1"/>
          <p:nvPr/>
        </p:nvSpPr>
        <p:spPr>
          <a:xfrm>
            <a:off x="1143000" y="4470400"/>
            <a:ext cx="4851400" cy="736600"/>
          </a:xfrm>
          <a:prstGeom prst="rect">
            <a:avLst/>
          </a:prstGeom>
          <a:noFill/>
          <a:ln>
            <a:noFill/>
          </a:ln>
        </p:spPr>
        <p:txBody>
          <a:bodyPr wrap="square" lIns="0" tIns="0" rIns="0" bIns="0" anchor="t">
            <a:normAutofit/>
          </a:bodyPr>
          <a:lstStyle/>
          <a:p>
            <a:pPr marL="0" indent="0" algn="l">
              <a:buNone/>
            </a:pPr>
            <a:r>
              <a:rPr lang="en-US" sz="1400" b="1" i="0" spc="150" dirty="0">
                <a:solidFill>
                  <a:srgbClr val="2AC4E0">
                    <a:alpha val="100000"/>
                  </a:srgbClr>
                </a:solidFill>
              </a:rPr>
              <a:t>Recovery?</a:t>
            </a:r>
          </a:p>
          <a:p>
            <a:pPr marL="0" indent="0" algn="l">
              <a:buNone/>
            </a:pPr>
            <a:r>
              <a:rPr lang="en-US" sz="1700" b="0" i="0" dirty="0">
                <a:solidFill>
                  <a:srgbClr val="F2F7FA">
                    <a:alpha val="100000"/>
                  </a:srgbClr>
                </a:solidFill>
              </a:rPr>
              <a:t>Self-service, owner notified</a:t>
            </a:r>
          </a:p>
        </p:txBody>
      </p:sp>
      <p:sp>
        <p:nvSpPr>
          <p:cNvPr id="216" name="s216"/>
          <p:cNvSpPr txBox="1"/>
          <p:nvPr/>
        </p:nvSpPr>
        <p:spPr>
          <a:xfrm>
            <a:off x="6197600" y="4470400"/>
            <a:ext cx="50800" cy="736600"/>
          </a:xfrm>
          <a:prstGeom prst="rect">
            <a:avLst/>
          </a:prstGeom>
          <a:solidFill>
            <a:srgbClr val="FFB020">
              <a:alpha val="80000"/>
            </a:srgbClr>
          </a:solidFill>
          <a:ln>
            <a:noFill/>
          </a:ln>
        </p:spPr>
        <p:txBody>
          <a:bodyPr wrap="square" lIns="177800" tIns="101600" rIns="177800" bIns="101600" anchor="t">
            <a:normAutofit/>
          </a:bodyPr>
          <a:lstStyle/>
          <a:p>
            <a:endParaRPr lang="en-US"/>
          </a:p>
        </p:txBody>
      </p:sp>
      <p:sp>
        <p:nvSpPr>
          <p:cNvPr id="217" name="s217"/>
          <p:cNvSpPr txBox="1"/>
          <p:nvPr/>
        </p:nvSpPr>
        <p:spPr>
          <a:xfrm>
            <a:off x="6375400" y="4470400"/>
            <a:ext cx="4851400" cy="736600"/>
          </a:xfrm>
          <a:prstGeom prst="rect">
            <a:avLst/>
          </a:prstGeom>
          <a:noFill/>
          <a:ln>
            <a:noFill/>
          </a:ln>
        </p:spPr>
        <p:txBody>
          <a:bodyPr wrap="square" lIns="0" tIns="0" rIns="0" bIns="0" anchor="t">
            <a:normAutofit/>
          </a:bodyPr>
          <a:lstStyle/>
          <a:p>
            <a:pPr marL="0" indent="0" algn="l">
              <a:buNone/>
            </a:pPr>
            <a:r>
              <a:rPr lang="en-US" sz="1400" b="1" i="0" spc="150" dirty="0">
                <a:solidFill>
                  <a:srgbClr val="FFB020">
                    <a:alpha val="100000"/>
                  </a:srgbClr>
                </a:solidFill>
              </a:rPr>
              <a:t>Evidence?</a:t>
            </a:r>
          </a:p>
          <a:p>
            <a:pPr marL="0" indent="0" algn="l">
              <a:buNone/>
            </a:pPr>
            <a:r>
              <a:rPr lang="en-US" sz="1700" b="0" i="0" dirty="0">
                <a:solidFill>
                  <a:srgbClr val="F2F7FA">
                    <a:alpha val="100000"/>
                  </a:srgbClr>
                </a:solidFill>
              </a:rPr>
              <a:t>Candidate and result report retained</a:t>
            </a:r>
          </a:p>
        </p:txBody>
      </p:sp>
      <p:sp>
        <p:nvSpPr>
          <p:cNvPr id="218" name="s218"/>
          <p:cNvSpPr txBox="1"/>
          <p:nvPr/>
        </p:nvSpPr>
        <p:spPr>
          <a:xfrm>
            <a:off x="762000" y="5638800"/>
            <a:ext cx="76200" cy="584200"/>
          </a:xfrm>
          <a:prstGeom prst="rect">
            <a:avLst/>
          </a:prstGeom>
          <a:solidFill>
            <a:srgbClr val="FFB020">
              <a:alpha val="100000"/>
            </a:srgbClr>
          </a:solidFill>
          <a:ln>
            <a:noFill/>
          </a:ln>
        </p:spPr>
        <p:txBody>
          <a:bodyPr wrap="square" lIns="177800" tIns="101600" rIns="177800" bIns="101600" anchor="t">
            <a:normAutofit/>
          </a:bodyPr>
          <a:lstStyle/>
          <a:p>
            <a:endParaRPr lang="en-US"/>
          </a:p>
        </p:txBody>
      </p:sp>
      <p:sp>
        <p:nvSpPr>
          <p:cNvPr id="219" name="s219"/>
          <p:cNvSpPr txBox="1"/>
          <p:nvPr/>
        </p:nvSpPr>
        <p:spPr>
          <a:xfrm>
            <a:off x="1016000" y="5613400"/>
            <a:ext cx="10414000" cy="609600"/>
          </a:xfrm>
          <a:prstGeom prst="rect">
            <a:avLst/>
          </a:prstGeom>
          <a:noFill/>
          <a:ln>
            <a:noFill/>
          </a:ln>
        </p:spPr>
        <p:txBody>
          <a:bodyPr wrap="square" lIns="0" tIns="0" rIns="0" bIns="0" anchor="t">
            <a:normAutofit/>
          </a:bodyPr>
          <a:lstStyle/>
          <a:p>
            <a:pPr marL="0" indent="0" algn="l">
              <a:buNone/>
            </a:pPr>
            <a:r>
              <a:rPr lang="en-US" sz="1900" b="1" i="0" dirty="0">
                <a:solidFill>
                  <a:srgbClr val="F2F7FA">
                    <a:alpha val="100000"/>
                  </a:srgbClr>
                </a:solidFill>
              </a:rPr>
              <a:t>Last modified is a signal, not a business decision.</a:t>
            </a:r>
          </a:p>
          <a:p>
            <a:pPr marL="0" indent="0" algn="l">
              <a:buNone/>
            </a:pPr>
            <a:r>
              <a:rPr lang="en-US" sz="1400" b="0" i="0" dirty="0">
                <a:solidFill>
                  <a:srgbClr val="C3D3E0">
                    <a:alpha val="100000"/>
                  </a:srgbClr>
                </a:solidFill>
              </a:rPr>
              <a:t>Archived files retain their versions — fix version management separately, and never bypass retention or records controls.</a:t>
            </a:r>
          </a:p>
        </p:txBody>
      </p:sp>
    </p:spTree>
    <p:extLst>
      <p:ext uri="{BB962C8B-B14F-4D97-AF65-F5344CB8AC3E}">
        <p14:creationId xmlns:p14="http://schemas.microsoft.com/office/powerpoint/2010/main" val="23069217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s201"/>
          <p:cNvSpPr txBox="1"/>
          <p:nvPr/>
        </p:nvSpPr>
        <p:spPr>
          <a:xfrm>
            <a:off x="762000" y="558800"/>
            <a:ext cx="8890000" cy="330200"/>
          </a:xfrm>
          <a:prstGeom prst="rect">
            <a:avLst/>
          </a:prstGeom>
          <a:noFill/>
          <a:ln>
            <a:noFill/>
          </a:ln>
        </p:spPr>
        <p:txBody>
          <a:bodyPr wrap="square" lIns="0" tIns="0" rIns="0" bIns="0" anchor="t">
            <a:normAutofit/>
          </a:bodyPr>
          <a:lstStyle/>
          <a:p>
            <a:pPr marL="0" indent="0" algn="l">
              <a:buNone/>
            </a:pPr>
            <a:r>
              <a:rPr lang="en-US" sz="1400" b="1" i="0" spc="300" dirty="0">
                <a:solidFill>
                  <a:srgbClr val="2AC4E0">
                    <a:alpha val="100000"/>
                  </a:srgbClr>
                </a:solidFill>
              </a:rPr>
              <a:t>THE 60-SECOND ARCHIVE DECISION</a:t>
            </a:r>
          </a:p>
        </p:txBody>
      </p:sp>
      <p:sp>
        <p:nvSpPr>
          <p:cNvPr id="202" name="s202"/>
          <p:cNvSpPr txBox="1"/>
          <p:nvPr/>
        </p:nvSpPr>
        <p:spPr>
          <a:xfrm>
            <a:off x="711200" y="914400"/>
            <a:ext cx="10668000" cy="609600"/>
          </a:xfrm>
          <a:prstGeom prst="rect">
            <a:avLst/>
          </a:prstGeom>
          <a:noFill/>
          <a:ln>
            <a:noFill/>
          </a:ln>
        </p:spPr>
        <p:txBody>
          <a:bodyPr wrap="square" lIns="0" tIns="0" rIns="0" bIns="0" anchor="t">
            <a:normAutofit/>
          </a:bodyPr>
          <a:lstStyle/>
          <a:p>
            <a:pPr marL="0" indent="0" algn="l">
              <a:buNone/>
            </a:pPr>
            <a:r>
              <a:rPr lang="en-US" sz="3200" b="1" i="0" dirty="0">
                <a:solidFill>
                  <a:srgbClr val="F2F7FA">
                    <a:alpha val="100000"/>
                  </a:srgbClr>
                </a:solidFill>
              </a:rPr>
              <a:t>Five questions, one outcome</a:t>
            </a:r>
          </a:p>
        </p:txBody>
      </p:sp>
      <p:sp>
        <p:nvSpPr>
          <p:cNvPr id="203" name="s203"/>
          <p:cNvSpPr txBox="1"/>
          <p:nvPr/>
        </p:nvSpPr>
        <p:spPr>
          <a:xfrm>
            <a:off x="762000" y="1676400"/>
            <a:ext cx="10668000" cy="25400"/>
          </a:xfrm>
          <a:prstGeom prst="rect">
            <a:avLst/>
          </a:prstGeom>
          <a:solidFill>
            <a:srgbClr val="2AC4E0">
              <a:alpha val="35000"/>
            </a:srgbClr>
          </a:solidFill>
          <a:ln>
            <a:noFill/>
          </a:ln>
        </p:spPr>
        <p:txBody>
          <a:bodyPr wrap="square" lIns="177800" tIns="101600" rIns="177800" bIns="101600" anchor="t">
            <a:normAutofit fontScale="25000" lnSpcReduction="20000"/>
          </a:bodyPr>
          <a:lstStyle/>
          <a:p>
            <a:endParaRPr lang="en-US"/>
          </a:p>
        </p:txBody>
      </p:sp>
      <p:sp>
        <p:nvSpPr>
          <p:cNvPr id="204" name="s204"/>
          <p:cNvSpPr txBox="1"/>
          <p:nvPr/>
        </p:nvSpPr>
        <p:spPr>
          <a:xfrm>
            <a:off x="762000" y="2082800"/>
            <a:ext cx="7112000" cy="609600"/>
          </a:xfrm>
          <a:prstGeom prst="rect">
            <a:avLst/>
          </a:prstGeom>
          <a:solidFill>
            <a:srgbClr val="17324A">
              <a:alpha val="45000"/>
            </a:srgbClr>
          </a:solidFill>
          <a:ln>
            <a:noFill/>
          </a:ln>
        </p:spPr>
        <p:txBody>
          <a:bodyPr wrap="square" lIns="177800" tIns="101600" rIns="177800" bIns="101600" anchor="t">
            <a:normAutofit/>
          </a:bodyPr>
          <a:lstStyle/>
          <a:p>
            <a:endParaRPr lang="en-US"/>
          </a:p>
        </p:txBody>
      </p:sp>
      <p:sp>
        <p:nvSpPr>
          <p:cNvPr id="205" name="s205"/>
          <p:cNvSpPr txBox="1"/>
          <p:nvPr/>
        </p:nvSpPr>
        <p:spPr>
          <a:xfrm>
            <a:off x="939800" y="2082800"/>
            <a:ext cx="508000" cy="609600"/>
          </a:xfrm>
          <a:prstGeom prst="rect">
            <a:avLst/>
          </a:prstGeom>
          <a:noFill/>
          <a:ln>
            <a:noFill/>
          </a:ln>
        </p:spPr>
        <p:txBody>
          <a:bodyPr wrap="square" lIns="0" tIns="0" rIns="0" bIns="0" anchor="ctr">
            <a:normAutofit/>
          </a:bodyPr>
          <a:lstStyle/>
          <a:p>
            <a:pPr marL="0" indent="0" algn="ctr">
              <a:buNone/>
            </a:pPr>
            <a:r>
              <a:rPr lang="en-US" sz="1800" b="1" i="0" dirty="0">
                <a:solidFill>
                  <a:srgbClr val="7C9CB8">
                    <a:alpha val="100000"/>
                  </a:srgbClr>
                </a:solidFill>
              </a:rPr>
              <a:t>1</a:t>
            </a:r>
          </a:p>
        </p:txBody>
      </p:sp>
      <p:sp>
        <p:nvSpPr>
          <p:cNvPr id="206" name="s206"/>
          <p:cNvSpPr txBox="1"/>
          <p:nvPr/>
        </p:nvSpPr>
        <p:spPr>
          <a:xfrm>
            <a:off x="1447800" y="2082800"/>
            <a:ext cx="6299200" cy="609600"/>
          </a:xfrm>
          <a:prstGeom prst="rect">
            <a:avLst/>
          </a:prstGeom>
          <a:noFill/>
          <a:ln>
            <a:noFill/>
          </a:ln>
        </p:spPr>
        <p:txBody>
          <a:bodyPr wrap="square" lIns="0" tIns="0" rIns="0" bIns="0" anchor="ctr">
            <a:normAutofit/>
          </a:bodyPr>
          <a:lstStyle/>
          <a:p>
            <a:pPr marL="0" indent="0" algn="l">
              <a:buNone/>
            </a:pPr>
            <a:r>
              <a:rPr lang="en-US" sz="1800" b="0" i="0" dirty="0">
                <a:solidFill>
                  <a:srgbClr val="F2F7FA">
                    <a:alpha val="100000"/>
                  </a:srgbClr>
                </a:solidFill>
              </a:rPr>
              <a:t>Is the content still part of active work?</a:t>
            </a:r>
          </a:p>
        </p:txBody>
      </p:sp>
      <p:sp>
        <p:nvSpPr>
          <p:cNvPr id="207" name="s207"/>
          <p:cNvSpPr txBox="1"/>
          <p:nvPr/>
        </p:nvSpPr>
        <p:spPr>
          <a:xfrm>
            <a:off x="8077200" y="2082800"/>
            <a:ext cx="3352800" cy="609600"/>
          </a:xfrm>
          <a:prstGeom prst="roundRect">
            <a:avLst/>
          </a:prstGeom>
          <a:solidFill>
            <a:srgbClr val="3DD68C">
              <a:alpha val="14000"/>
            </a:srgbClr>
          </a:solidFill>
          <a:ln w="12700">
            <a:solidFill>
              <a:srgbClr val="3DD68C">
                <a:alpha val="50000"/>
              </a:srgbClr>
            </a:solidFill>
          </a:ln>
        </p:spPr>
        <p:txBody>
          <a:bodyPr wrap="square" lIns="0" tIns="0" rIns="0" bIns="0" anchor="ctr">
            <a:normAutofit/>
          </a:bodyPr>
          <a:lstStyle/>
          <a:p>
            <a:pPr marL="0" indent="0" algn="ctr">
              <a:buNone/>
            </a:pPr>
            <a:r>
              <a:rPr lang="en-US" sz="1500" b="1" i="0" spc="100" dirty="0">
                <a:solidFill>
                  <a:srgbClr val="3DD68C">
                    <a:alpha val="100000"/>
                  </a:srgbClr>
                </a:solidFill>
              </a:rPr>
              <a:t>YES → KEEP ACTIVE</a:t>
            </a:r>
          </a:p>
        </p:txBody>
      </p:sp>
      <p:sp>
        <p:nvSpPr>
          <p:cNvPr id="208" name="s208"/>
          <p:cNvSpPr txBox="1"/>
          <p:nvPr/>
        </p:nvSpPr>
        <p:spPr>
          <a:xfrm>
            <a:off x="762000" y="2794000"/>
            <a:ext cx="7112000" cy="609600"/>
          </a:xfrm>
          <a:prstGeom prst="rect">
            <a:avLst/>
          </a:prstGeom>
          <a:solidFill>
            <a:srgbClr val="17324A">
              <a:alpha val="45000"/>
            </a:srgbClr>
          </a:solidFill>
          <a:ln>
            <a:noFill/>
          </a:ln>
        </p:spPr>
        <p:txBody>
          <a:bodyPr wrap="square" lIns="177800" tIns="101600" rIns="177800" bIns="101600" anchor="t">
            <a:normAutofit/>
          </a:bodyPr>
          <a:lstStyle/>
          <a:p>
            <a:endParaRPr lang="en-US"/>
          </a:p>
        </p:txBody>
      </p:sp>
      <p:sp>
        <p:nvSpPr>
          <p:cNvPr id="209" name="s209"/>
          <p:cNvSpPr txBox="1"/>
          <p:nvPr/>
        </p:nvSpPr>
        <p:spPr>
          <a:xfrm>
            <a:off x="939800" y="2794000"/>
            <a:ext cx="508000" cy="609600"/>
          </a:xfrm>
          <a:prstGeom prst="rect">
            <a:avLst/>
          </a:prstGeom>
          <a:noFill/>
          <a:ln>
            <a:noFill/>
          </a:ln>
        </p:spPr>
        <p:txBody>
          <a:bodyPr wrap="square" lIns="0" tIns="0" rIns="0" bIns="0" anchor="ctr">
            <a:normAutofit/>
          </a:bodyPr>
          <a:lstStyle/>
          <a:p>
            <a:pPr marL="0" indent="0" algn="ctr">
              <a:buNone/>
            </a:pPr>
            <a:r>
              <a:rPr lang="en-US" sz="1800" b="1" i="0" dirty="0">
                <a:solidFill>
                  <a:srgbClr val="7C9CB8">
                    <a:alpha val="100000"/>
                  </a:srgbClr>
                </a:solidFill>
              </a:rPr>
              <a:t>2</a:t>
            </a:r>
          </a:p>
        </p:txBody>
      </p:sp>
      <p:sp>
        <p:nvSpPr>
          <p:cNvPr id="210" name="s210"/>
          <p:cNvSpPr txBox="1"/>
          <p:nvPr/>
        </p:nvSpPr>
        <p:spPr>
          <a:xfrm>
            <a:off x="1447800" y="2794000"/>
            <a:ext cx="6299200" cy="609600"/>
          </a:xfrm>
          <a:prstGeom prst="rect">
            <a:avLst/>
          </a:prstGeom>
          <a:noFill/>
          <a:ln>
            <a:noFill/>
          </a:ln>
        </p:spPr>
        <p:txBody>
          <a:bodyPr wrap="square" lIns="0" tIns="0" rIns="0" bIns="0" anchor="ctr">
            <a:normAutofit/>
          </a:bodyPr>
          <a:lstStyle/>
          <a:p>
            <a:pPr marL="0" indent="0" algn="l">
              <a:buNone/>
            </a:pPr>
            <a:r>
              <a:rPr lang="en-US" sz="1800" b="0" i="0" dirty="0">
                <a:solidFill>
                  <a:srgbClr val="F2F7FA">
                    <a:alpha val="100000"/>
                  </a:srgbClr>
                </a:solidFill>
              </a:rPr>
              <a:t>Is there a valid reason to retain it?</a:t>
            </a:r>
          </a:p>
        </p:txBody>
      </p:sp>
      <p:sp>
        <p:nvSpPr>
          <p:cNvPr id="211" name="s211"/>
          <p:cNvSpPr txBox="1"/>
          <p:nvPr/>
        </p:nvSpPr>
        <p:spPr>
          <a:xfrm>
            <a:off x="8077200" y="2794000"/>
            <a:ext cx="3352800" cy="609600"/>
          </a:xfrm>
          <a:prstGeom prst="roundRect">
            <a:avLst/>
          </a:prstGeom>
          <a:solidFill>
            <a:srgbClr val="FFB020">
              <a:alpha val="14000"/>
            </a:srgbClr>
          </a:solidFill>
          <a:ln w="12700">
            <a:solidFill>
              <a:srgbClr val="FFB020">
                <a:alpha val="50000"/>
              </a:srgbClr>
            </a:solidFill>
          </a:ln>
        </p:spPr>
        <p:txBody>
          <a:bodyPr wrap="square" lIns="0" tIns="0" rIns="0" bIns="0" anchor="ctr">
            <a:normAutofit/>
          </a:bodyPr>
          <a:lstStyle/>
          <a:p>
            <a:pPr marL="0" indent="0" algn="ctr">
              <a:buNone/>
            </a:pPr>
            <a:r>
              <a:rPr lang="en-US" sz="1500" b="1" i="0" spc="100" dirty="0">
                <a:solidFill>
                  <a:srgbClr val="FFB020">
                    <a:alpha val="100000"/>
                  </a:srgbClr>
                </a:solidFill>
              </a:rPr>
              <a:t>NO → FOLLOW DISPOSAL POLICY</a:t>
            </a:r>
          </a:p>
        </p:txBody>
      </p:sp>
      <p:sp>
        <p:nvSpPr>
          <p:cNvPr id="212" name="s212"/>
          <p:cNvSpPr txBox="1"/>
          <p:nvPr/>
        </p:nvSpPr>
        <p:spPr>
          <a:xfrm>
            <a:off x="762000" y="3505200"/>
            <a:ext cx="7112000" cy="609600"/>
          </a:xfrm>
          <a:prstGeom prst="rect">
            <a:avLst/>
          </a:prstGeom>
          <a:solidFill>
            <a:srgbClr val="17324A">
              <a:alpha val="45000"/>
            </a:srgbClr>
          </a:solidFill>
          <a:ln>
            <a:noFill/>
          </a:ln>
        </p:spPr>
        <p:txBody>
          <a:bodyPr wrap="square" lIns="177800" tIns="101600" rIns="177800" bIns="101600" anchor="t">
            <a:normAutofit/>
          </a:bodyPr>
          <a:lstStyle/>
          <a:p>
            <a:endParaRPr lang="en-US"/>
          </a:p>
        </p:txBody>
      </p:sp>
      <p:sp>
        <p:nvSpPr>
          <p:cNvPr id="213" name="s213"/>
          <p:cNvSpPr txBox="1"/>
          <p:nvPr/>
        </p:nvSpPr>
        <p:spPr>
          <a:xfrm>
            <a:off x="939800" y="3505200"/>
            <a:ext cx="508000" cy="609600"/>
          </a:xfrm>
          <a:prstGeom prst="rect">
            <a:avLst/>
          </a:prstGeom>
          <a:noFill/>
          <a:ln>
            <a:noFill/>
          </a:ln>
        </p:spPr>
        <p:txBody>
          <a:bodyPr wrap="square" lIns="0" tIns="0" rIns="0" bIns="0" anchor="ctr">
            <a:normAutofit/>
          </a:bodyPr>
          <a:lstStyle/>
          <a:p>
            <a:pPr marL="0" indent="0" algn="ctr">
              <a:buNone/>
            </a:pPr>
            <a:r>
              <a:rPr lang="en-US" sz="1800" b="1" i="0" dirty="0">
                <a:solidFill>
                  <a:srgbClr val="7C9CB8">
                    <a:alpha val="100000"/>
                  </a:srgbClr>
                </a:solidFill>
              </a:rPr>
              <a:t>3</a:t>
            </a:r>
          </a:p>
        </p:txBody>
      </p:sp>
      <p:sp>
        <p:nvSpPr>
          <p:cNvPr id="214" name="s214"/>
          <p:cNvSpPr txBox="1"/>
          <p:nvPr/>
        </p:nvSpPr>
        <p:spPr>
          <a:xfrm>
            <a:off x="1447800" y="3505200"/>
            <a:ext cx="6299200" cy="609600"/>
          </a:xfrm>
          <a:prstGeom prst="rect">
            <a:avLst/>
          </a:prstGeom>
          <a:noFill/>
          <a:ln>
            <a:noFill/>
          </a:ln>
        </p:spPr>
        <p:txBody>
          <a:bodyPr wrap="square" lIns="0" tIns="0" rIns="0" bIns="0" anchor="ctr">
            <a:normAutofit/>
          </a:bodyPr>
          <a:lstStyle/>
          <a:p>
            <a:pPr marL="0" indent="0" algn="l">
              <a:buNone/>
            </a:pPr>
            <a:r>
              <a:rPr lang="en-US" sz="1800" b="0" i="0" dirty="0">
                <a:solidFill>
                  <a:srgbClr val="F2F7FA">
                    <a:alpha val="100000"/>
                  </a:srgbClr>
                </a:solidFill>
              </a:rPr>
              <a:t>Must users or Copilot use it routinely?</a:t>
            </a:r>
          </a:p>
        </p:txBody>
      </p:sp>
      <p:sp>
        <p:nvSpPr>
          <p:cNvPr id="215" name="s215"/>
          <p:cNvSpPr txBox="1"/>
          <p:nvPr/>
        </p:nvSpPr>
        <p:spPr>
          <a:xfrm>
            <a:off x="8077200" y="3505200"/>
            <a:ext cx="3352800" cy="609600"/>
          </a:xfrm>
          <a:prstGeom prst="roundRect">
            <a:avLst/>
          </a:prstGeom>
          <a:solidFill>
            <a:srgbClr val="3DD68C">
              <a:alpha val="14000"/>
            </a:srgbClr>
          </a:solidFill>
          <a:ln w="12700">
            <a:solidFill>
              <a:srgbClr val="3DD68C">
                <a:alpha val="50000"/>
              </a:srgbClr>
            </a:solidFill>
          </a:ln>
        </p:spPr>
        <p:txBody>
          <a:bodyPr wrap="square" lIns="0" tIns="0" rIns="0" bIns="0" anchor="ctr">
            <a:normAutofit/>
          </a:bodyPr>
          <a:lstStyle/>
          <a:p>
            <a:pPr marL="0" indent="0" algn="ctr">
              <a:buNone/>
            </a:pPr>
            <a:r>
              <a:rPr lang="en-US" sz="1500" b="1" i="0" spc="100" dirty="0">
                <a:solidFill>
                  <a:srgbClr val="3DD68C">
                    <a:alpha val="100000"/>
                  </a:srgbClr>
                </a:solidFill>
              </a:rPr>
              <a:t>YES → KEEP ACTIVE</a:t>
            </a:r>
          </a:p>
        </p:txBody>
      </p:sp>
      <p:sp>
        <p:nvSpPr>
          <p:cNvPr id="216" name="s216"/>
          <p:cNvSpPr txBox="1"/>
          <p:nvPr/>
        </p:nvSpPr>
        <p:spPr>
          <a:xfrm>
            <a:off x="762000" y="4216400"/>
            <a:ext cx="7112000" cy="609600"/>
          </a:xfrm>
          <a:prstGeom prst="rect">
            <a:avLst/>
          </a:prstGeom>
          <a:solidFill>
            <a:srgbClr val="17324A">
              <a:alpha val="45000"/>
            </a:srgbClr>
          </a:solidFill>
          <a:ln>
            <a:noFill/>
          </a:ln>
        </p:spPr>
        <p:txBody>
          <a:bodyPr wrap="square" lIns="177800" tIns="101600" rIns="177800" bIns="101600" anchor="t">
            <a:normAutofit/>
          </a:bodyPr>
          <a:lstStyle/>
          <a:p>
            <a:endParaRPr lang="en-US"/>
          </a:p>
        </p:txBody>
      </p:sp>
      <p:sp>
        <p:nvSpPr>
          <p:cNvPr id="217" name="s217"/>
          <p:cNvSpPr txBox="1"/>
          <p:nvPr/>
        </p:nvSpPr>
        <p:spPr>
          <a:xfrm>
            <a:off x="939800" y="4216400"/>
            <a:ext cx="508000" cy="609600"/>
          </a:xfrm>
          <a:prstGeom prst="rect">
            <a:avLst/>
          </a:prstGeom>
          <a:noFill/>
          <a:ln>
            <a:noFill/>
          </a:ln>
        </p:spPr>
        <p:txBody>
          <a:bodyPr wrap="square" lIns="0" tIns="0" rIns="0" bIns="0" anchor="ctr">
            <a:normAutofit/>
          </a:bodyPr>
          <a:lstStyle/>
          <a:p>
            <a:pPr marL="0" indent="0" algn="ctr">
              <a:buNone/>
            </a:pPr>
            <a:r>
              <a:rPr lang="en-US" sz="1800" b="1" i="0" dirty="0">
                <a:solidFill>
                  <a:srgbClr val="7C9CB8">
                    <a:alpha val="100000"/>
                  </a:srgbClr>
                </a:solidFill>
              </a:rPr>
              <a:t>4</a:t>
            </a:r>
          </a:p>
        </p:txBody>
      </p:sp>
      <p:sp>
        <p:nvSpPr>
          <p:cNvPr id="218" name="s218"/>
          <p:cNvSpPr txBox="1"/>
          <p:nvPr/>
        </p:nvSpPr>
        <p:spPr>
          <a:xfrm>
            <a:off x="1447800" y="4216400"/>
            <a:ext cx="6299200" cy="609600"/>
          </a:xfrm>
          <a:prstGeom prst="rect">
            <a:avLst/>
          </a:prstGeom>
          <a:noFill/>
          <a:ln>
            <a:noFill/>
          </a:ln>
        </p:spPr>
        <p:txBody>
          <a:bodyPr wrap="square" lIns="0" tIns="0" rIns="0" bIns="0" anchor="ctr">
            <a:normAutofit/>
          </a:bodyPr>
          <a:lstStyle/>
          <a:p>
            <a:pPr marL="0" indent="0" algn="l">
              <a:buNone/>
            </a:pPr>
            <a:r>
              <a:rPr lang="en-US" sz="1800" b="0" i="0" dirty="0">
                <a:solidFill>
                  <a:srgbClr val="F2F7FA">
                    <a:alpha val="100000"/>
                  </a:srgbClr>
                </a:solidFill>
              </a:rPr>
              <a:t>Are owner, exclusions and recovery clear?</a:t>
            </a:r>
          </a:p>
        </p:txBody>
      </p:sp>
      <p:sp>
        <p:nvSpPr>
          <p:cNvPr id="219" name="s219"/>
          <p:cNvSpPr txBox="1"/>
          <p:nvPr/>
        </p:nvSpPr>
        <p:spPr>
          <a:xfrm>
            <a:off x="8077200" y="4216400"/>
            <a:ext cx="3352800" cy="609600"/>
          </a:xfrm>
          <a:prstGeom prst="roundRect">
            <a:avLst/>
          </a:prstGeom>
          <a:solidFill>
            <a:srgbClr val="FF6B6B">
              <a:alpha val="14000"/>
            </a:srgbClr>
          </a:solidFill>
          <a:ln w="12700">
            <a:solidFill>
              <a:srgbClr val="FF6B6B">
                <a:alpha val="50000"/>
              </a:srgbClr>
            </a:solidFill>
          </a:ln>
        </p:spPr>
        <p:txBody>
          <a:bodyPr wrap="square" lIns="0" tIns="0" rIns="0" bIns="0" anchor="ctr">
            <a:normAutofit/>
          </a:bodyPr>
          <a:lstStyle/>
          <a:p>
            <a:pPr marL="0" indent="0" algn="ctr">
              <a:buNone/>
            </a:pPr>
            <a:r>
              <a:rPr lang="en-US" sz="1500" b="1" i="0" spc="100" dirty="0">
                <a:solidFill>
                  <a:srgbClr val="FF6B6B">
                    <a:alpha val="100000"/>
                  </a:srgbClr>
                </a:solidFill>
              </a:rPr>
              <a:t>NO → FIX GOVERNANCE FIRST</a:t>
            </a:r>
          </a:p>
        </p:txBody>
      </p:sp>
      <p:sp>
        <p:nvSpPr>
          <p:cNvPr id="220" name="s220"/>
          <p:cNvSpPr txBox="1"/>
          <p:nvPr/>
        </p:nvSpPr>
        <p:spPr>
          <a:xfrm>
            <a:off x="762000" y="4927600"/>
            <a:ext cx="7112000" cy="609600"/>
          </a:xfrm>
          <a:prstGeom prst="rect">
            <a:avLst/>
          </a:prstGeom>
          <a:solidFill>
            <a:srgbClr val="17324A">
              <a:alpha val="100000"/>
            </a:srgbClr>
          </a:solidFill>
          <a:ln>
            <a:noFill/>
          </a:ln>
        </p:spPr>
        <p:txBody>
          <a:bodyPr wrap="square" lIns="177800" tIns="101600" rIns="177800" bIns="101600" anchor="t">
            <a:normAutofit/>
          </a:bodyPr>
          <a:lstStyle/>
          <a:p>
            <a:endParaRPr lang="en-US"/>
          </a:p>
        </p:txBody>
      </p:sp>
      <p:sp>
        <p:nvSpPr>
          <p:cNvPr id="221" name="s221"/>
          <p:cNvSpPr txBox="1"/>
          <p:nvPr/>
        </p:nvSpPr>
        <p:spPr>
          <a:xfrm>
            <a:off x="939800" y="4927600"/>
            <a:ext cx="508000" cy="609600"/>
          </a:xfrm>
          <a:prstGeom prst="rect">
            <a:avLst/>
          </a:prstGeom>
          <a:noFill/>
          <a:ln>
            <a:noFill/>
          </a:ln>
        </p:spPr>
        <p:txBody>
          <a:bodyPr wrap="square" lIns="0" tIns="0" rIns="0" bIns="0" anchor="ctr">
            <a:normAutofit/>
          </a:bodyPr>
          <a:lstStyle/>
          <a:p>
            <a:pPr marL="0" indent="0" algn="ctr">
              <a:buNone/>
            </a:pPr>
            <a:r>
              <a:rPr lang="en-US" sz="1800" b="1" i="0" dirty="0">
                <a:solidFill>
                  <a:srgbClr val="7C9CB8">
                    <a:alpha val="100000"/>
                  </a:srgbClr>
                </a:solidFill>
              </a:rPr>
              <a:t>5</a:t>
            </a:r>
          </a:p>
        </p:txBody>
      </p:sp>
      <p:sp>
        <p:nvSpPr>
          <p:cNvPr id="222" name="s222"/>
          <p:cNvSpPr txBox="1"/>
          <p:nvPr/>
        </p:nvSpPr>
        <p:spPr>
          <a:xfrm>
            <a:off x="1447800" y="4927600"/>
            <a:ext cx="6299200" cy="609600"/>
          </a:xfrm>
          <a:prstGeom prst="rect">
            <a:avLst/>
          </a:prstGeom>
          <a:noFill/>
          <a:ln>
            <a:noFill/>
          </a:ln>
        </p:spPr>
        <p:txBody>
          <a:bodyPr wrap="square" lIns="0" tIns="0" rIns="0" bIns="0" anchor="ctr">
            <a:normAutofit/>
          </a:bodyPr>
          <a:lstStyle/>
          <a:p>
            <a:pPr marL="0" indent="0" algn="l">
              <a:buNone/>
            </a:pPr>
            <a:r>
              <a:rPr lang="en-US" sz="1800" b="1" i="0" dirty="0">
                <a:solidFill>
                  <a:srgbClr val="F2F7FA">
                    <a:alpha val="100000"/>
                  </a:srgbClr>
                </a:solidFill>
              </a:rPr>
              <a:t>Otherwise</a:t>
            </a:r>
          </a:p>
        </p:txBody>
      </p:sp>
      <p:sp>
        <p:nvSpPr>
          <p:cNvPr id="223" name="s223"/>
          <p:cNvSpPr txBox="1"/>
          <p:nvPr/>
        </p:nvSpPr>
        <p:spPr>
          <a:xfrm>
            <a:off x="8077200" y="4927600"/>
            <a:ext cx="3352800" cy="609600"/>
          </a:xfrm>
          <a:prstGeom prst="roundRect">
            <a:avLst/>
          </a:prstGeom>
          <a:solidFill>
            <a:srgbClr val="2AC4E0">
              <a:alpha val="100000"/>
            </a:srgbClr>
          </a:solidFill>
          <a:ln w="12700">
            <a:solidFill>
              <a:srgbClr val="2AC4E0">
                <a:alpha val="100000"/>
              </a:srgbClr>
            </a:solidFill>
          </a:ln>
        </p:spPr>
        <p:txBody>
          <a:bodyPr wrap="square" lIns="0" tIns="0" rIns="0" bIns="0" anchor="ctr">
            <a:normAutofit/>
          </a:bodyPr>
          <a:lstStyle/>
          <a:p>
            <a:pPr marL="0" indent="0" algn="ctr">
              <a:buNone/>
            </a:pPr>
            <a:r>
              <a:rPr lang="en-US" sz="1800" b="1" i="0" spc="100" dirty="0">
                <a:solidFill>
                  <a:srgbClr val="0B1B2B">
                    <a:alpha val="100000"/>
                  </a:srgbClr>
                </a:solidFill>
              </a:rPr>
              <a:t>ARCHIVE</a:t>
            </a:r>
          </a:p>
        </p:txBody>
      </p:sp>
      <p:sp>
        <p:nvSpPr>
          <p:cNvPr id="224" name="s224"/>
          <p:cNvSpPr txBox="1"/>
          <p:nvPr/>
        </p:nvSpPr>
        <p:spPr>
          <a:xfrm>
            <a:off x="762000" y="5638800"/>
            <a:ext cx="76200" cy="584200"/>
          </a:xfrm>
          <a:prstGeom prst="rect">
            <a:avLst/>
          </a:prstGeom>
          <a:solidFill>
            <a:srgbClr val="FFB020">
              <a:alpha val="100000"/>
            </a:srgbClr>
          </a:solidFill>
          <a:ln>
            <a:noFill/>
          </a:ln>
        </p:spPr>
        <p:txBody>
          <a:bodyPr wrap="square" lIns="177800" tIns="101600" rIns="177800" bIns="101600" anchor="t">
            <a:normAutofit/>
          </a:bodyPr>
          <a:lstStyle/>
          <a:p>
            <a:endParaRPr lang="en-US"/>
          </a:p>
        </p:txBody>
      </p:sp>
      <p:sp>
        <p:nvSpPr>
          <p:cNvPr id="225" name="s225"/>
          <p:cNvSpPr txBox="1"/>
          <p:nvPr/>
        </p:nvSpPr>
        <p:spPr>
          <a:xfrm>
            <a:off x="1016000" y="5613400"/>
            <a:ext cx="10414000" cy="609600"/>
          </a:xfrm>
          <a:prstGeom prst="rect">
            <a:avLst/>
          </a:prstGeom>
          <a:noFill/>
          <a:ln>
            <a:noFill/>
          </a:ln>
        </p:spPr>
        <p:txBody>
          <a:bodyPr wrap="square" lIns="0" tIns="0" rIns="0" bIns="0" anchor="t">
            <a:normAutofit/>
          </a:bodyPr>
          <a:lstStyle/>
          <a:p>
            <a:pPr marL="0" indent="0" algn="l">
              <a:buNone/>
            </a:pPr>
            <a:r>
              <a:rPr lang="en-US" sz="1900" b="1" i="0" dirty="0">
                <a:solidFill>
                  <a:srgbClr val="F2F7FA">
                    <a:alpha val="100000"/>
                  </a:srgbClr>
                </a:solidFill>
              </a:rPr>
              <a:t>Age alone does not determine lifecycle state.</a:t>
            </a:r>
          </a:p>
        </p:txBody>
      </p:sp>
    </p:spTree>
    <p:extLst>
      <p:ext uri="{BB962C8B-B14F-4D97-AF65-F5344CB8AC3E}">
        <p14:creationId xmlns:p14="http://schemas.microsoft.com/office/powerpoint/2010/main" val="20370991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s201"/>
          <p:cNvSpPr txBox="1"/>
          <p:nvPr/>
        </p:nvSpPr>
        <p:spPr>
          <a:xfrm>
            <a:off x="762000" y="558800"/>
            <a:ext cx="8890000" cy="330200"/>
          </a:xfrm>
          <a:prstGeom prst="rect">
            <a:avLst/>
          </a:prstGeom>
          <a:noFill/>
          <a:ln>
            <a:noFill/>
          </a:ln>
        </p:spPr>
        <p:txBody>
          <a:bodyPr wrap="square" lIns="0" tIns="0" rIns="0" bIns="0" anchor="t">
            <a:normAutofit/>
          </a:bodyPr>
          <a:lstStyle/>
          <a:p>
            <a:pPr marL="0" indent="0" algn="l">
              <a:buNone/>
            </a:pPr>
            <a:r>
              <a:rPr lang="en-US" sz="1400" b="1" i="0" spc="300" dirty="0">
                <a:solidFill>
                  <a:srgbClr val="2AC4E0">
                    <a:alpha val="100000"/>
                  </a:srgbClr>
                </a:solidFill>
              </a:rPr>
              <a:t>LIMITATIONS  ·  VALIDATE BEFORE EVERY EVENT</a:t>
            </a:r>
          </a:p>
        </p:txBody>
      </p:sp>
      <p:sp>
        <p:nvSpPr>
          <p:cNvPr id="202" name="s202"/>
          <p:cNvSpPr txBox="1"/>
          <p:nvPr/>
        </p:nvSpPr>
        <p:spPr>
          <a:xfrm>
            <a:off x="711200" y="914400"/>
            <a:ext cx="10668000" cy="609600"/>
          </a:xfrm>
          <a:prstGeom prst="rect">
            <a:avLst/>
          </a:prstGeom>
          <a:noFill/>
          <a:ln>
            <a:noFill/>
          </a:ln>
        </p:spPr>
        <p:txBody>
          <a:bodyPr wrap="square" lIns="0" tIns="0" rIns="0" bIns="0" anchor="t">
            <a:normAutofit/>
          </a:bodyPr>
          <a:lstStyle/>
          <a:p>
            <a:pPr marL="0" indent="0" algn="l">
              <a:buNone/>
            </a:pPr>
            <a:r>
              <a:rPr lang="en-US" sz="3200" b="1" i="0" dirty="0">
                <a:solidFill>
                  <a:srgbClr val="F2F7FA">
                    <a:alpha val="100000"/>
                  </a:srgbClr>
                </a:solidFill>
              </a:rPr>
              <a:t>Where file-level archive stops</a:t>
            </a:r>
          </a:p>
        </p:txBody>
      </p:sp>
      <p:sp>
        <p:nvSpPr>
          <p:cNvPr id="203" name="s203"/>
          <p:cNvSpPr txBox="1"/>
          <p:nvPr/>
        </p:nvSpPr>
        <p:spPr>
          <a:xfrm>
            <a:off x="762000" y="1676400"/>
            <a:ext cx="10668000" cy="25400"/>
          </a:xfrm>
          <a:prstGeom prst="rect">
            <a:avLst/>
          </a:prstGeom>
          <a:solidFill>
            <a:srgbClr val="2AC4E0">
              <a:alpha val="35000"/>
            </a:srgbClr>
          </a:solidFill>
          <a:ln>
            <a:noFill/>
          </a:ln>
        </p:spPr>
        <p:txBody>
          <a:bodyPr wrap="square" lIns="177800" tIns="101600" rIns="177800" bIns="101600" anchor="t">
            <a:normAutofit fontScale="25000" lnSpcReduction="20000"/>
          </a:bodyPr>
          <a:lstStyle/>
          <a:p>
            <a:endParaRPr lang="en-US"/>
          </a:p>
        </p:txBody>
      </p:sp>
      <p:sp>
        <p:nvSpPr>
          <p:cNvPr id="204" name="s204"/>
          <p:cNvSpPr txBox="1"/>
          <p:nvPr/>
        </p:nvSpPr>
        <p:spPr>
          <a:xfrm>
            <a:off x="762000" y="2082800"/>
            <a:ext cx="3352800" cy="1473200"/>
          </a:xfrm>
          <a:prstGeom prst="roundRect">
            <a:avLst/>
          </a:prstGeom>
          <a:solidFill>
            <a:srgbClr val="FFB020">
              <a:alpha val="10000"/>
            </a:srgbClr>
          </a:solidFill>
          <a:ln w="12700">
            <a:solidFill>
              <a:srgbClr val="FFB020">
                <a:alpha val="55000"/>
              </a:srgbClr>
            </a:solidFill>
          </a:ln>
        </p:spPr>
        <p:txBody>
          <a:bodyPr wrap="square" lIns="177800" tIns="101600" rIns="177800" bIns="101600" anchor="t">
            <a:normAutofit/>
          </a:bodyPr>
          <a:lstStyle/>
          <a:p>
            <a:endParaRPr lang="en-US"/>
          </a:p>
        </p:txBody>
      </p:sp>
      <p:sp>
        <p:nvSpPr>
          <p:cNvPr id="205" name="s205"/>
          <p:cNvSpPr txBox="1"/>
          <p:nvPr/>
        </p:nvSpPr>
        <p:spPr>
          <a:xfrm>
            <a:off x="762000" y="2082800"/>
            <a:ext cx="3352800" cy="50800"/>
          </a:xfrm>
          <a:prstGeom prst="rect">
            <a:avLst/>
          </a:prstGeom>
          <a:solidFill>
            <a:srgbClr val="FFB020">
              <a:alpha val="100000"/>
            </a:srgbClr>
          </a:solidFill>
          <a:ln>
            <a:noFill/>
          </a:ln>
        </p:spPr>
        <p:txBody>
          <a:bodyPr wrap="square" lIns="177800" tIns="101600" rIns="177800" bIns="101600" anchor="t">
            <a:normAutofit fontScale="25000" lnSpcReduction="20000"/>
          </a:bodyPr>
          <a:lstStyle/>
          <a:p>
            <a:endParaRPr lang="en-US"/>
          </a:p>
        </p:txBody>
      </p:sp>
      <p:sp>
        <p:nvSpPr>
          <p:cNvPr id="206" name="s206"/>
          <p:cNvSpPr txBox="1"/>
          <p:nvPr/>
        </p:nvSpPr>
        <p:spPr>
          <a:xfrm>
            <a:off x="965200" y="2286000"/>
            <a:ext cx="2946400" cy="1092200"/>
          </a:xfrm>
          <a:prstGeom prst="rect">
            <a:avLst/>
          </a:prstGeom>
          <a:noFill/>
          <a:ln>
            <a:noFill/>
          </a:ln>
        </p:spPr>
        <p:txBody>
          <a:bodyPr wrap="square" lIns="0" tIns="0" rIns="0" bIns="0" anchor="t">
            <a:normAutofit/>
          </a:bodyPr>
          <a:lstStyle/>
          <a:p>
            <a:pPr marL="0" indent="0" algn="l">
              <a:buNone/>
            </a:pPr>
            <a:r>
              <a:rPr lang="en-US" sz="1700" b="1" i="0" dirty="0">
                <a:solidFill>
                  <a:srgbClr val="F2F7FA">
                    <a:alpha val="100000"/>
                  </a:srgbClr>
                </a:solidFill>
              </a:rPr>
              <a:t>Quota reality</a:t>
            </a:r>
          </a:p>
          <a:p>
            <a:pPr marL="0" indent="0" algn="l">
              <a:buNone/>
            </a:pPr>
            <a:r>
              <a:rPr lang="en-US" sz="1400" b="0" i="0" dirty="0">
                <a:solidFill>
                  <a:srgbClr val="C3D3E0">
                    <a:alpha val="100000"/>
                  </a:srgbClr>
                </a:solidFill>
              </a:rPr>
              <a:t>site storage reporting does not drop; savings are tenant level</a:t>
            </a:r>
          </a:p>
        </p:txBody>
      </p:sp>
      <p:sp>
        <p:nvSpPr>
          <p:cNvPr id="207" name="s207"/>
          <p:cNvSpPr txBox="1"/>
          <p:nvPr/>
        </p:nvSpPr>
        <p:spPr>
          <a:xfrm>
            <a:off x="4419600" y="2082800"/>
            <a:ext cx="3352800" cy="1473200"/>
          </a:xfrm>
          <a:prstGeom prst="roundRect">
            <a:avLst/>
          </a:prstGeom>
          <a:solidFill>
            <a:srgbClr val="FFB020">
              <a:alpha val="10000"/>
            </a:srgbClr>
          </a:solidFill>
          <a:ln w="12700">
            <a:solidFill>
              <a:srgbClr val="FFB020">
                <a:alpha val="55000"/>
              </a:srgbClr>
            </a:solidFill>
          </a:ln>
        </p:spPr>
        <p:txBody>
          <a:bodyPr wrap="square" lIns="177800" tIns="101600" rIns="177800" bIns="101600" anchor="t">
            <a:normAutofit/>
          </a:bodyPr>
          <a:lstStyle/>
          <a:p>
            <a:endParaRPr lang="en-US"/>
          </a:p>
        </p:txBody>
      </p:sp>
      <p:sp>
        <p:nvSpPr>
          <p:cNvPr id="208" name="s208"/>
          <p:cNvSpPr txBox="1"/>
          <p:nvPr/>
        </p:nvSpPr>
        <p:spPr>
          <a:xfrm>
            <a:off x="4419600" y="2082800"/>
            <a:ext cx="3352800" cy="50800"/>
          </a:xfrm>
          <a:prstGeom prst="rect">
            <a:avLst/>
          </a:prstGeom>
          <a:solidFill>
            <a:srgbClr val="FFB020">
              <a:alpha val="100000"/>
            </a:srgbClr>
          </a:solidFill>
          <a:ln>
            <a:noFill/>
          </a:ln>
        </p:spPr>
        <p:txBody>
          <a:bodyPr wrap="square" lIns="177800" tIns="101600" rIns="177800" bIns="101600" anchor="t">
            <a:normAutofit fontScale="25000" lnSpcReduction="20000"/>
          </a:bodyPr>
          <a:lstStyle/>
          <a:p>
            <a:endParaRPr lang="en-US"/>
          </a:p>
        </p:txBody>
      </p:sp>
      <p:sp>
        <p:nvSpPr>
          <p:cNvPr id="209" name="s209"/>
          <p:cNvSpPr txBox="1"/>
          <p:nvPr/>
        </p:nvSpPr>
        <p:spPr>
          <a:xfrm>
            <a:off x="4622800" y="2286000"/>
            <a:ext cx="2946400" cy="1092200"/>
          </a:xfrm>
          <a:prstGeom prst="rect">
            <a:avLst/>
          </a:prstGeom>
          <a:noFill/>
          <a:ln>
            <a:noFill/>
          </a:ln>
        </p:spPr>
        <p:txBody>
          <a:bodyPr wrap="square" lIns="0" tIns="0" rIns="0" bIns="0" anchor="t">
            <a:normAutofit/>
          </a:bodyPr>
          <a:lstStyle/>
          <a:p>
            <a:pPr marL="0" indent="0" algn="l">
              <a:buNone/>
            </a:pPr>
            <a:r>
              <a:rPr lang="en-US" sz="1700" b="1" i="0" dirty="0">
                <a:solidFill>
                  <a:srgbClr val="F2F7FA">
                    <a:alpha val="100000"/>
                  </a:srgbClr>
                </a:solidFill>
              </a:rPr>
              <a:t>App compatibility failures</a:t>
            </a:r>
          </a:p>
          <a:p>
            <a:pPr marL="0" indent="0" algn="l">
              <a:buNone/>
            </a:pPr>
            <a:r>
              <a:rPr lang="en-US" sz="1400" b="0" i="0" dirty="0">
                <a:solidFill>
                  <a:srgbClr val="C3D3E0">
                    <a:alpha val="100000"/>
                  </a:srgbClr>
                </a:solidFill>
              </a:rPr>
              <a:t>Word Online, PowerPoint Online and mobile apps fail</a:t>
            </a:r>
          </a:p>
        </p:txBody>
      </p:sp>
      <p:sp>
        <p:nvSpPr>
          <p:cNvPr id="210" name="s210"/>
          <p:cNvSpPr txBox="1"/>
          <p:nvPr/>
        </p:nvSpPr>
        <p:spPr>
          <a:xfrm>
            <a:off x="8077200" y="2082800"/>
            <a:ext cx="3352800" cy="1473200"/>
          </a:xfrm>
          <a:prstGeom prst="roundRect">
            <a:avLst/>
          </a:prstGeom>
          <a:solidFill>
            <a:srgbClr val="FFB020">
              <a:alpha val="10000"/>
            </a:srgbClr>
          </a:solidFill>
          <a:ln w="12700">
            <a:solidFill>
              <a:srgbClr val="FFB020">
                <a:alpha val="55000"/>
              </a:srgbClr>
            </a:solidFill>
          </a:ln>
        </p:spPr>
        <p:txBody>
          <a:bodyPr wrap="square" lIns="177800" tIns="101600" rIns="177800" bIns="101600" anchor="t">
            <a:normAutofit/>
          </a:bodyPr>
          <a:lstStyle/>
          <a:p>
            <a:endParaRPr lang="en-US"/>
          </a:p>
        </p:txBody>
      </p:sp>
      <p:sp>
        <p:nvSpPr>
          <p:cNvPr id="211" name="s211"/>
          <p:cNvSpPr txBox="1"/>
          <p:nvPr/>
        </p:nvSpPr>
        <p:spPr>
          <a:xfrm>
            <a:off x="8077200" y="2082800"/>
            <a:ext cx="3352800" cy="50800"/>
          </a:xfrm>
          <a:prstGeom prst="rect">
            <a:avLst/>
          </a:prstGeom>
          <a:solidFill>
            <a:srgbClr val="FFB020">
              <a:alpha val="100000"/>
            </a:srgbClr>
          </a:solidFill>
          <a:ln>
            <a:noFill/>
          </a:ln>
        </p:spPr>
        <p:txBody>
          <a:bodyPr wrap="square" lIns="177800" tIns="101600" rIns="177800" bIns="101600" anchor="t">
            <a:normAutofit fontScale="25000" lnSpcReduction="20000"/>
          </a:bodyPr>
          <a:lstStyle/>
          <a:p>
            <a:endParaRPr lang="en-US"/>
          </a:p>
        </p:txBody>
      </p:sp>
      <p:sp>
        <p:nvSpPr>
          <p:cNvPr id="212" name="s212"/>
          <p:cNvSpPr txBox="1"/>
          <p:nvPr/>
        </p:nvSpPr>
        <p:spPr>
          <a:xfrm>
            <a:off x="8280400" y="2286000"/>
            <a:ext cx="2946400" cy="1092200"/>
          </a:xfrm>
          <a:prstGeom prst="rect">
            <a:avLst/>
          </a:prstGeom>
          <a:noFill/>
          <a:ln>
            <a:noFill/>
          </a:ln>
        </p:spPr>
        <p:txBody>
          <a:bodyPr wrap="square" lIns="0" tIns="0" rIns="0" bIns="0" anchor="t">
            <a:normAutofit/>
          </a:bodyPr>
          <a:lstStyle/>
          <a:p>
            <a:pPr marL="0" indent="0" algn="l">
              <a:buNone/>
            </a:pPr>
            <a:r>
              <a:rPr lang="en-US" sz="1700" b="1" i="0" dirty="0">
                <a:solidFill>
                  <a:srgbClr val="F2F7FA">
                    <a:alpha val="100000"/>
                  </a:srgbClr>
                </a:solidFill>
              </a:rPr>
              <a:t>Sync client issues</a:t>
            </a:r>
          </a:p>
          <a:p>
            <a:pPr marL="0" indent="0" algn="l">
              <a:buNone/>
            </a:pPr>
            <a:r>
              <a:rPr lang="en-US" sz="1400" b="0" i="0" dirty="0">
                <a:solidFill>
                  <a:srgbClr val="C3D3E0">
                    <a:alpha val="100000"/>
                  </a:srgbClr>
                </a:solidFill>
              </a:rPr>
              <a:t>macOS and older Windows 10 OneDrive clients error</a:t>
            </a:r>
          </a:p>
        </p:txBody>
      </p:sp>
      <p:sp>
        <p:nvSpPr>
          <p:cNvPr id="213" name="s213"/>
          <p:cNvSpPr txBox="1"/>
          <p:nvPr/>
        </p:nvSpPr>
        <p:spPr>
          <a:xfrm>
            <a:off x="762000" y="3733800"/>
            <a:ext cx="3352800" cy="1473200"/>
          </a:xfrm>
          <a:prstGeom prst="roundRect">
            <a:avLst/>
          </a:prstGeom>
          <a:solidFill>
            <a:srgbClr val="FFB020">
              <a:alpha val="10000"/>
            </a:srgbClr>
          </a:solidFill>
          <a:ln w="12700">
            <a:solidFill>
              <a:srgbClr val="FFB020">
                <a:alpha val="55000"/>
              </a:srgbClr>
            </a:solidFill>
          </a:ln>
        </p:spPr>
        <p:txBody>
          <a:bodyPr wrap="square" lIns="177800" tIns="101600" rIns="177800" bIns="101600" anchor="t">
            <a:normAutofit/>
          </a:bodyPr>
          <a:lstStyle/>
          <a:p>
            <a:endParaRPr lang="en-US"/>
          </a:p>
        </p:txBody>
      </p:sp>
      <p:sp>
        <p:nvSpPr>
          <p:cNvPr id="214" name="s214"/>
          <p:cNvSpPr txBox="1"/>
          <p:nvPr/>
        </p:nvSpPr>
        <p:spPr>
          <a:xfrm>
            <a:off x="762000" y="3733800"/>
            <a:ext cx="3352800" cy="50800"/>
          </a:xfrm>
          <a:prstGeom prst="rect">
            <a:avLst/>
          </a:prstGeom>
          <a:solidFill>
            <a:srgbClr val="FFB020">
              <a:alpha val="100000"/>
            </a:srgbClr>
          </a:solidFill>
          <a:ln>
            <a:noFill/>
          </a:ln>
        </p:spPr>
        <p:txBody>
          <a:bodyPr wrap="square" lIns="177800" tIns="101600" rIns="177800" bIns="101600" anchor="t">
            <a:normAutofit fontScale="25000" lnSpcReduction="20000"/>
          </a:bodyPr>
          <a:lstStyle/>
          <a:p>
            <a:endParaRPr lang="en-US"/>
          </a:p>
        </p:txBody>
      </p:sp>
      <p:sp>
        <p:nvSpPr>
          <p:cNvPr id="215" name="s215"/>
          <p:cNvSpPr txBox="1"/>
          <p:nvPr/>
        </p:nvSpPr>
        <p:spPr>
          <a:xfrm>
            <a:off x="965200" y="3937000"/>
            <a:ext cx="2946400" cy="1092200"/>
          </a:xfrm>
          <a:prstGeom prst="rect">
            <a:avLst/>
          </a:prstGeom>
          <a:noFill/>
          <a:ln>
            <a:noFill/>
          </a:ln>
        </p:spPr>
        <p:txBody>
          <a:bodyPr wrap="square" lIns="0" tIns="0" rIns="0" bIns="0" anchor="t">
            <a:normAutofit/>
          </a:bodyPr>
          <a:lstStyle/>
          <a:p>
            <a:pPr marL="0" indent="0" algn="l">
              <a:buNone/>
            </a:pPr>
            <a:r>
              <a:rPr lang="en-US" sz="1700" b="1" i="0" dirty="0">
                <a:solidFill>
                  <a:srgbClr val="F2F7FA">
                    <a:alpha val="100000"/>
                  </a:srgbClr>
                </a:solidFill>
              </a:rPr>
              <a:t>API reality</a:t>
            </a:r>
          </a:p>
          <a:p>
            <a:pPr marL="0" indent="0" algn="l">
              <a:buNone/>
            </a:pPr>
            <a:r>
              <a:rPr lang="en-US" sz="1400" b="0" i="0" dirty="0">
                <a:solidFill>
                  <a:srgbClr val="C3D3E0">
                    <a:alpha val="100000"/>
                  </a:srgbClr>
                </a:solidFill>
              </a:rPr>
              <a:t>Graph returns HTTP 423 Locked for third-party apps</a:t>
            </a:r>
          </a:p>
        </p:txBody>
      </p:sp>
      <p:sp>
        <p:nvSpPr>
          <p:cNvPr id="216" name="s216"/>
          <p:cNvSpPr txBox="1"/>
          <p:nvPr/>
        </p:nvSpPr>
        <p:spPr>
          <a:xfrm>
            <a:off x="4419600" y="3733800"/>
            <a:ext cx="3352800" cy="1473200"/>
          </a:xfrm>
          <a:prstGeom prst="roundRect">
            <a:avLst/>
          </a:prstGeom>
          <a:solidFill>
            <a:srgbClr val="FFB020">
              <a:alpha val="10000"/>
            </a:srgbClr>
          </a:solidFill>
          <a:ln w="12700">
            <a:solidFill>
              <a:srgbClr val="FFB020">
                <a:alpha val="55000"/>
              </a:srgbClr>
            </a:solidFill>
          </a:ln>
        </p:spPr>
        <p:txBody>
          <a:bodyPr wrap="square" lIns="177800" tIns="101600" rIns="177800" bIns="101600" anchor="t">
            <a:normAutofit/>
          </a:bodyPr>
          <a:lstStyle/>
          <a:p>
            <a:endParaRPr lang="en-US"/>
          </a:p>
        </p:txBody>
      </p:sp>
      <p:sp>
        <p:nvSpPr>
          <p:cNvPr id="217" name="s217"/>
          <p:cNvSpPr txBox="1"/>
          <p:nvPr/>
        </p:nvSpPr>
        <p:spPr>
          <a:xfrm>
            <a:off x="4419600" y="3733800"/>
            <a:ext cx="3352800" cy="50800"/>
          </a:xfrm>
          <a:prstGeom prst="rect">
            <a:avLst/>
          </a:prstGeom>
          <a:solidFill>
            <a:srgbClr val="FFB020">
              <a:alpha val="100000"/>
            </a:srgbClr>
          </a:solidFill>
          <a:ln>
            <a:noFill/>
          </a:ln>
        </p:spPr>
        <p:txBody>
          <a:bodyPr wrap="square" lIns="177800" tIns="101600" rIns="177800" bIns="101600" anchor="t">
            <a:normAutofit fontScale="25000" lnSpcReduction="20000"/>
          </a:bodyPr>
          <a:lstStyle/>
          <a:p>
            <a:endParaRPr lang="en-US"/>
          </a:p>
        </p:txBody>
      </p:sp>
      <p:sp>
        <p:nvSpPr>
          <p:cNvPr id="218" name="s218"/>
          <p:cNvSpPr txBox="1"/>
          <p:nvPr/>
        </p:nvSpPr>
        <p:spPr>
          <a:xfrm>
            <a:off x="4622800" y="3937000"/>
            <a:ext cx="2946400" cy="1092200"/>
          </a:xfrm>
          <a:prstGeom prst="rect">
            <a:avLst/>
          </a:prstGeom>
          <a:noFill/>
          <a:ln>
            <a:noFill/>
          </a:ln>
        </p:spPr>
        <p:txBody>
          <a:bodyPr wrap="square" lIns="0" tIns="0" rIns="0" bIns="0" anchor="t">
            <a:normAutofit/>
          </a:bodyPr>
          <a:lstStyle/>
          <a:p>
            <a:pPr marL="0" indent="0" algn="l">
              <a:buNone/>
            </a:pPr>
            <a:r>
              <a:rPr lang="en-US" sz="1700" b="1" i="0" dirty="0">
                <a:solidFill>
                  <a:srgbClr val="F2F7FA">
                    <a:alpha val="100000"/>
                  </a:srgbClr>
                </a:solidFill>
              </a:rPr>
              <a:t>Excluded content</a:t>
            </a:r>
          </a:p>
          <a:p>
            <a:pPr marL="0" indent="0" algn="l">
              <a:buNone/>
            </a:pPr>
            <a:r>
              <a:rPr lang="en-US" sz="1400" b="0" i="0" dirty="0">
                <a:solidFill>
                  <a:srgbClr val="C3D3E0">
                    <a:alpha val="100000"/>
                  </a:srgbClr>
                </a:solidFill>
              </a:rPr>
              <a:t>OneNote, SharePoint pages and Site Assets cannot be archived</a:t>
            </a:r>
          </a:p>
        </p:txBody>
      </p:sp>
      <p:sp>
        <p:nvSpPr>
          <p:cNvPr id="219" name="s219"/>
          <p:cNvSpPr txBox="1"/>
          <p:nvPr/>
        </p:nvSpPr>
        <p:spPr>
          <a:xfrm>
            <a:off x="8077200" y="3733800"/>
            <a:ext cx="3352800" cy="1473200"/>
          </a:xfrm>
          <a:prstGeom prst="roundRect">
            <a:avLst/>
          </a:prstGeom>
          <a:solidFill>
            <a:srgbClr val="FFB020">
              <a:alpha val="10000"/>
            </a:srgbClr>
          </a:solidFill>
          <a:ln w="12700">
            <a:solidFill>
              <a:srgbClr val="FFB020">
                <a:alpha val="55000"/>
              </a:srgbClr>
            </a:solidFill>
          </a:ln>
        </p:spPr>
        <p:txBody>
          <a:bodyPr wrap="square" lIns="177800" tIns="101600" rIns="177800" bIns="101600" anchor="t">
            <a:normAutofit/>
          </a:bodyPr>
          <a:lstStyle/>
          <a:p>
            <a:endParaRPr lang="en-US"/>
          </a:p>
        </p:txBody>
      </p:sp>
      <p:sp>
        <p:nvSpPr>
          <p:cNvPr id="220" name="s220"/>
          <p:cNvSpPr txBox="1"/>
          <p:nvPr/>
        </p:nvSpPr>
        <p:spPr>
          <a:xfrm>
            <a:off x="8077200" y="3733800"/>
            <a:ext cx="3352800" cy="50800"/>
          </a:xfrm>
          <a:prstGeom prst="rect">
            <a:avLst/>
          </a:prstGeom>
          <a:solidFill>
            <a:srgbClr val="FFB020">
              <a:alpha val="100000"/>
            </a:srgbClr>
          </a:solidFill>
          <a:ln>
            <a:noFill/>
          </a:ln>
        </p:spPr>
        <p:txBody>
          <a:bodyPr wrap="square" lIns="177800" tIns="101600" rIns="177800" bIns="101600" anchor="t">
            <a:normAutofit fontScale="25000" lnSpcReduction="20000"/>
          </a:bodyPr>
          <a:lstStyle/>
          <a:p>
            <a:endParaRPr lang="en-US"/>
          </a:p>
        </p:txBody>
      </p:sp>
      <p:sp>
        <p:nvSpPr>
          <p:cNvPr id="221" name="s221"/>
          <p:cNvSpPr txBox="1"/>
          <p:nvPr/>
        </p:nvSpPr>
        <p:spPr>
          <a:xfrm>
            <a:off x="8280400" y="3937000"/>
            <a:ext cx="2946400" cy="1092200"/>
          </a:xfrm>
          <a:prstGeom prst="rect">
            <a:avLst/>
          </a:prstGeom>
          <a:noFill/>
          <a:ln>
            <a:noFill/>
          </a:ln>
        </p:spPr>
        <p:txBody>
          <a:bodyPr wrap="square" lIns="0" tIns="0" rIns="0" bIns="0" anchor="t">
            <a:normAutofit/>
          </a:bodyPr>
          <a:lstStyle/>
          <a:p>
            <a:pPr marL="0" indent="0" algn="l">
              <a:buNone/>
            </a:pPr>
            <a:r>
              <a:rPr lang="en-US" sz="1700" b="1" i="0" dirty="0">
                <a:solidFill>
                  <a:srgbClr val="F2F7FA">
                    <a:alpha val="100000"/>
                  </a:srgbClr>
                </a:solidFill>
              </a:rPr>
              <a:t>Reactivation may take time</a:t>
            </a:r>
          </a:p>
          <a:p>
            <a:pPr marL="0" indent="0" algn="l">
              <a:buNone/>
            </a:pPr>
            <a:r>
              <a:rPr lang="en-US" sz="1400" b="0" i="0" dirty="0">
                <a:solidFill>
                  <a:srgbClr val="C3D3E0">
                    <a:alpha val="100000"/>
                  </a:srgbClr>
                </a:solidFill>
              </a:rPr>
              <a:t>up to a 24 hour reactivation period</a:t>
            </a:r>
          </a:p>
        </p:txBody>
      </p:sp>
      <p:sp>
        <p:nvSpPr>
          <p:cNvPr id="222" name="s222"/>
          <p:cNvSpPr txBox="1"/>
          <p:nvPr/>
        </p:nvSpPr>
        <p:spPr>
          <a:xfrm>
            <a:off x="762000" y="5638800"/>
            <a:ext cx="76200" cy="584200"/>
          </a:xfrm>
          <a:prstGeom prst="rect">
            <a:avLst/>
          </a:prstGeom>
          <a:solidFill>
            <a:srgbClr val="FFB020">
              <a:alpha val="100000"/>
            </a:srgbClr>
          </a:solidFill>
          <a:ln>
            <a:noFill/>
          </a:ln>
        </p:spPr>
        <p:txBody>
          <a:bodyPr wrap="square" lIns="177800" tIns="101600" rIns="177800" bIns="101600" anchor="t">
            <a:normAutofit/>
          </a:bodyPr>
          <a:lstStyle/>
          <a:p>
            <a:endParaRPr lang="en-US"/>
          </a:p>
        </p:txBody>
      </p:sp>
      <p:sp>
        <p:nvSpPr>
          <p:cNvPr id="223" name="s223"/>
          <p:cNvSpPr txBox="1"/>
          <p:nvPr/>
        </p:nvSpPr>
        <p:spPr>
          <a:xfrm>
            <a:off x="1016000" y="5613400"/>
            <a:ext cx="10414000" cy="609600"/>
          </a:xfrm>
          <a:prstGeom prst="rect">
            <a:avLst/>
          </a:prstGeom>
          <a:noFill/>
          <a:ln>
            <a:noFill/>
          </a:ln>
        </p:spPr>
        <p:txBody>
          <a:bodyPr wrap="square" lIns="0" tIns="0" rIns="0" bIns="0" anchor="t">
            <a:normAutofit/>
          </a:bodyPr>
          <a:lstStyle/>
          <a:p>
            <a:pPr marL="0" indent="0" algn="l">
              <a:buNone/>
            </a:pPr>
            <a:r>
              <a:rPr lang="en-US" sz="1900" b="1" i="0" dirty="0">
                <a:solidFill>
                  <a:srgbClr val="F2F7FA">
                    <a:alpha val="100000"/>
                  </a:srgbClr>
                </a:solidFill>
              </a:rPr>
              <a:t>Check Microsoft’s current limitations list immediately before the event.</a:t>
            </a:r>
          </a:p>
        </p:txBody>
      </p:sp>
    </p:spTree>
    <p:extLst>
      <p:ext uri="{BB962C8B-B14F-4D97-AF65-F5344CB8AC3E}">
        <p14:creationId xmlns:p14="http://schemas.microsoft.com/office/powerpoint/2010/main" val="12555308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s201"/>
          <p:cNvSpPr txBox="1"/>
          <p:nvPr/>
        </p:nvSpPr>
        <p:spPr>
          <a:xfrm>
            <a:off x="762000" y="558800"/>
            <a:ext cx="8890000" cy="330200"/>
          </a:xfrm>
          <a:prstGeom prst="rect">
            <a:avLst/>
          </a:prstGeom>
          <a:noFill/>
          <a:ln>
            <a:noFill/>
          </a:ln>
        </p:spPr>
        <p:txBody>
          <a:bodyPr wrap="square" lIns="0" tIns="0" rIns="0" bIns="0" anchor="t">
            <a:normAutofit/>
          </a:bodyPr>
          <a:lstStyle/>
          <a:p>
            <a:pPr marL="0" indent="0" algn="l">
              <a:buNone/>
            </a:pPr>
            <a:r>
              <a:rPr lang="en-US" sz="1400" b="1" i="0" spc="300" dirty="0">
                <a:solidFill>
                  <a:srgbClr val="2AC4E0">
                    <a:alpha val="100000"/>
                  </a:srgbClr>
                </a:solidFill>
              </a:rPr>
              <a:t>THE NEXT OPERATING MODEL</a:t>
            </a:r>
          </a:p>
        </p:txBody>
      </p:sp>
      <p:sp>
        <p:nvSpPr>
          <p:cNvPr id="202" name="s202"/>
          <p:cNvSpPr txBox="1"/>
          <p:nvPr/>
        </p:nvSpPr>
        <p:spPr>
          <a:xfrm>
            <a:off x="711200" y="914400"/>
            <a:ext cx="10668000" cy="609600"/>
          </a:xfrm>
          <a:prstGeom prst="rect">
            <a:avLst/>
          </a:prstGeom>
          <a:noFill/>
          <a:ln>
            <a:noFill/>
          </a:ln>
        </p:spPr>
        <p:txBody>
          <a:bodyPr wrap="square" lIns="0" tIns="0" rIns="0" bIns="0" anchor="t">
            <a:normAutofit/>
          </a:bodyPr>
          <a:lstStyle/>
          <a:p>
            <a:pPr marL="0" indent="0" algn="l">
              <a:buNone/>
            </a:pPr>
            <a:r>
              <a:rPr lang="en-US" sz="3200" b="1" i="0" dirty="0">
                <a:solidFill>
                  <a:srgbClr val="F2F7FA">
                    <a:alpha val="100000"/>
                  </a:srgbClr>
                </a:solidFill>
              </a:rPr>
              <a:t>Let AI find candidates, not make policy</a:t>
            </a:r>
          </a:p>
        </p:txBody>
      </p:sp>
      <p:sp>
        <p:nvSpPr>
          <p:cNvPr id="203" name="s203"/>
          <p:cNvSpPr txBox="1"/>
          <p:nvPr/>
        </p:nvSpPr>
        <p:spPr>
          <a:xfrm>
            <a:off x="762000" y="1676400"/>
            <a:ext cx="10668000" cy="25400"/>
          </a:xfrm>
          <a:prstGeom prst="rect">
            <a:avLst/>
          </a:prstGeom>
          <a:solidFill>
            <a:srgbClr val="2AC4E0">
              <a:alpha val="35000"/>
            </a:srgbClr>
          </a:solidFill>
          <a:ln>
            <a:noFill/>
          </a:ln>
        </p:spPr>
        <p:txBody>
          <a:bodyPr wrap="square" lIns="177800" tIns="101600" rIns="177800" bIns="101600" anchor="t">
            <a:normAutofit fontScale="25000" lnSpcReduction="20000"/>
          </a:bodyPr>
          <a:lstStyle/>
          <a:p>
            <a:endParaRPr lang="en-US"/>
          </a:p>
        </p:txBody>
      </p:sp>
      <p:sp>
        <p:nvSpPr>
          <p:cNvPr id="204" name="s204"/>
          <p:cNvSpPr txBox="1"/>
          <p:nvPr/>
        </p:nvSpPr>
        <p:spPr>
          <a:xfrm>
            <a:off x="762000" y="2082800"/>
            <a:ext cx="3683000" cy="3429000"/>
          </a:xfrm>
          <a:prstGeom prst="roundRect">
            <a:avLst/>
          </a:prstGeom>
          <a:solidFill>
            <a:srgbClr val="17324A">
              <a:alpha val="55000"/>
            </a:srgbClr>
          </a:solidFill>
          <a:ln w="12700">
            <a:solidFill>
              <a:srgbClr val="2AC4E0">
                <a:alpha val="45000"/>
              </a:srgbClr>
            </a:solidFill>
          </a:ln>
        </p:spPr>
        <p:txBody>
          <a:bodyPr wrap="square" lIns="177800" tIns="101600" rIns="177800" bIns="101600" anchor="t">
            <a:normAutofit/>
          </a:bodyPr>
          <a:lstStyle/>
          <a:p>
            <a:endParaRPr lang="en-US"/>
          </a:p>
        </p:txBody>
      </p:sp>
      <p:sp>
        <p:nvSpPr>
          <p:cNvPr id="205" name="s205"/>
          <p:cNvSpPr txBox="1"/>
          <p:nvPr/>
        </p:nvSpPr>
        <p:spPr>
          <a:xfrm>
            <a:off x="990600" y="2260600"/>
            <a:ext cx="3225800" cy="3048000"/>
          </a:xfrm>
          <a:prstGeom prst="rect">
            <a:avLst/>
          </a:prstGeom>
          <a:noFill/>
          <a:ln>
            <a:noFill/>
          </a:ln>
        </p:spPr>
        <p:txBody>
          <a:bodyPr wrap="square" lIns="0" tIns="0" rIns="0" bIns="0" anchor="t">
            <a:normAutofit/>
          </a:bodyPr>
          <a:lstStyle/>
          <a:p>
            <a:pPr marL="0" indent="0" algn="l">
              <a:buNone/>
            </a:pPr>
            <a:r>
              <a:rPr lang="en-US" sz="1400" b="1" i="0" spc="200" dirty="0">
                <a:solidFill>
                  <a:srgbClr val="2AC4E0">
                    <a:alpha val="100000"/>
                  </a:srgbClr>
                </a:solidFill>
              </a:rPr>
              <a:t>AI CAN PROPOSE</a:t>
            </a:r>
          </a:p>
          <a:p>
            <a:pPr marL="160000" indent="-160000" algn="l">
              <a:buFont typeface="Arial"/>
              <a:buChar char="•"/>
            </a:pPr>
            <a:r>
              <a:rPr lang="en-US" sz="1600" b="0" i="0" dirty="0">
                <a:solidFill>
                  <a:srgbClr val="F2F7FA">
                    <a:alpha val="100000"/>
                  </a:srgbClr>
                </a:solidFill>
              </a:rPr>
              <a:t>inactive clusters</a:t>
            </a:r>
          </a:p>
          <a:p>
            <a:pPr marL="160000" indent="-160000" algn="l">
              <a:buFont typeface="Arial"/>
              <a:buChar char="•"/>
            </a:pPr>
            <a:r>
              <a:rPr lang="en-US" sz="1600" b="0" i="0" dirty="0">
                <a:solidFill>
                  <a:srgbClr val="F2F7FA">
                    <a:alpha val="100000"/>
                  </a:srgbClr>
                </a:solidFill>
              </a:rPr>
              <a:t>duplicate or superseded content</a:t>
            </a:r>
          </a:p>
          <a:p>
            <a:pPr marL="160000" indent="-160000" algn="l">
              <a:buFont typeface="Arial"/>
              <a:buChar char="•"/>
            </a:pPr>
            <a:r>
              <a:rPr lang="en-US" sz="1600" b="0" i="0" dirty="0">
                <a:solidFill>
                  <a:srgbClr val="F2F7FA">
                    <a:alpha val="100000"/>
                  </a:srgbClr>
                </a:solidFill>
              </a:rPr>
              <a:t>missing owners</a:t>
            </a:r>
          </a:p>
          <a:p>
            <a:pPr marL="160000" indent="-160000" algn="l">
              <a:buFont typeface="Arial"/>
              <a:buChar char="•"/>
            </a:pPr>
            <a:r>
              <a:rPr lang="en-US" sz="1600" b="0" i="0" dirty="0">
                <a:solidFill>
                  <a:srgbClr val="F2F7FA">
                    <a:alpha val="100000"/>
                  </a:srgbClr>
                </a:solidFill>
              </a:rPr>
              <a:t>likely project closure</a:t>
            </a:r>
          </a:p>
          <a:p>
            <a:pPr marL="160000" indent="-160000" algn="l">
              <a:buFont typeface="Arial"/>
              <a:buChar char="•"/>
            </a:pPr>
            <a:r>
              <a:rPr lang="en-US" sz="1600" b="0" i="0" dirty="0">
                <a:solidFill>
                  <a:srgbClr val="F2F7FA">
                    <a:alpha val="100000"/>
                  </a:srgbClr>
                </a:solidFill>
              </a:rPr>
              <a:t>policy exceptions for review</a:t>
            </a:r>
          </a:p>
        </p:txBody>
      </p:sp>
      <p:sp>
        <p:nvSpPr>
          <p:cNvPr id="206" name="s206"/>
          <p:cNvSpPr txBox="1"/>
          <p:nvPr/>
        </p:nvSpPr>
        <p:spPr>
          <a:xfrm>
            <a:off x="4978400" y="2438400"/>
            <a:ext cx="304800" cy="254000"/>
          </a:xfrm>
          <a:prstGeom prst="rect">
            <a:avLst/>
          </a:prstGeom>
          <a:noFill/>
          <a:ln>
            <a:noFill/>
          </a:ln>
        </p:spPr>
        <p:txBody>
          <a:bodyPr wrap="square" lIns="0" tIns="0" rIns="0" bIns="0" anchor="ctr">
            <a:normAutofit/>
          </a:bodyPr>
          <a:lstStyle/>
          <a:p>
            <a:pPr marL="0" indent="0" algn="ctr">
              <a:buNone/>
            </a:pPr>
            <a:r>
              <a:rPr lang="en-US" sz="1600" b="0" i="0" dirty="0">
                <a:solidFill>
                  <a:srgbClr val="7C9CB8">
                    <a:alpha val="100000"/>
                  </a:srgbClr>
                </a:solidFill>
              </a:rPr>
              <a:t>→</a:t>
            </a:r>
          </a:p>
        </p:txBody>
      </p:sp>
      <p:sp>
        <p:nvSpPr>
          <p:cNvPr id="207" name="s207"/>
          <p:cNvSpPr txBox="1"/>
          <p:nvPr/>
        </p:nvSpPr>
        <p:spPr>
          <a:xfrm>
            <a:off x="5461000" y="2082800"/>
            <a:ext cx="3048000" cy="965200"/>
          </a:xfrm>
          <a:prstGeom prst="roundRect">
            <a:avLst/>
          </a:prstGeom>
          <a:solidFill>
            <a:srgbClr val="17324A">
              <a:alpha val="45000"/>
            </a:srgbClr>
          </a:solidFill>
          <a:ln w="12700">
            <a:solidFill>
              <a:srgbClr val="FFB020">
                <a:alpha val="40000"/>
              </a:srgbClr>
            </a:solidFill>
          </a:ln>
        </p:spPr>
        <p:txBody>
          <a:bodyPr wrap="square" lIns="177800" tIns="101600" rIns="177800" bIns="101600" anchor="t">
            <a:normAutofit/>
          </a:bodyPr>
          <a:lstStyle/>
          <a:p>
            <a:pPr marL="0" indent="0" algn="l">
              <a:buNone/>
            </a:pPr>
            <a:r>
              <a:rPr lang="en-US" sz="1800" b="1" i="0" spc="200" dirty="0">
                <a:solidFill>
                  <a:srgbClr val="FFB020">
                    <a:alpha val="100000"/>
                  </a:srgbClr>
                </a:solidFill>
              </a:rPr>
              <a:t>POLICY</a:t>
            </a:r>
          </a:p>
          <a:p>
            <a:pPr marL="0" indent="0" algn="l">
              <a:buNone/>
            </a:pPr>
            <a:r>
              <a:rPr lang="en-US" sz="1500" b="0" i="0" dirty="0">
                <a:solidFill>
                  <a:srgbClr val="C3D3E0">
                    <a:alpha val="100000"/>
                  </a:srgbClr>
                </a:solidFill>
              </a:rPr>
              <a:t>decides the rule</a:t>
            </a:r>
          </a:p>
        </p:txBody>
      </p:sp>
      <p:sp>
        <p:nvSpPr>
          <p:cNvPr id="208" name="s208"/>
          <p:cNvSpPr txBox="1"/>
          <p:nvPr/>
        </p:nvSpPr>
        <p:spPr>
          <a:xfrm>
            <a:off x="4978400" y="3606800"/>
            <a:ext cx="304800" cy="254000"/>
          </a:xfrm>
          <a:prstGeom prst="rect">
            <a:avLst/>
          </a:prstGeom>
          <a:noFill/>
          <a:ln>
            <a:noFill/>
          </a:ln>
        </p:spPr>
        <p:txBody>
          <a:bodyPr wrap="square" lIns="0" tIns="0" rIns="0" bIns="0" anchor="ctr">
            <a:normAutofit/>
          </a:bodyPr>
          <a:lstStyle/>
          <a:p>
            <a:pPr marL="0" indent="0" algn="ctr">
              <a:buNone/>
            </a:pPr>
            <a:r>
              <a:rPr lang="en-US" sz="1600" b="0" i="0" dirty="0">
                <a:solidFill>
                  <a:srgbClr val="7C9CB8">
                    <a:alpha val="100000"/>
                  </a:srgbClr>
                </a:solidFill>
              </a:rPr>
              <a:t>→</a:t>
            </a:r>
          </a:p>
        </p:txBody>
      </p:sp>
      <p:sp>
        <p:nvSpPr>
          <p:cNvPr id="209" name="s209"/>
          <p:cNvSpPr txBox="1"/>
          <p:nvPr/>
        </p:nvSpPr>
        <p:spPr>
          <a:xfrm>
            <a:off x="5461000" y="3251200"/>
            <a:ext cx="3048000" cy="965200"/>
          </a:xfrm>
          <a:prstGeom prst="roundRect">
            <a:avLst/>
          </a:prstGeom>
          <a:solidFill>
            <a:srgbClr val="17324A">
              <a:alpha val="45000"/>
            </a:srgbClr>
          </a:solidFill>
          <a:ln w="12700">
            <a:solidFill>
              <a:srgbClr val="3DD68C">
                <a:alpha val="40000"/>
              </a:srgbClr>
            </a:solidFill>
          </a:ln>
        </p:spPr>
        <p:txBody>
          <a:bodyPr wrap="square" lIns="177800" tIns="101600" rIns="177800" bIns="101600" anchor="t">
            <a:normAutofit/>
          </a:bodyPr>
          <a:lstStyle/>
          <a:p>
            <a:pPr marL="0" indent="0" algn="l">
              <a:buNone/>
            </a:pPr>
            <a:r>
              <a:rPr lang="en-US" sz="1800" b="1" i="0" spc="200" dirty="0">
                <a:solidFill>
                  <a:srgbClr val="3DD68C">
                    <a:alpha val="100000"/>
                  </a:srgbClr>
                </a:solidFill>
              </a:rPr>
              <a:t>OWNER</a:t>
            </a:r>
          </a:p>
          <a:p>
            <a:pPr marL="0" indent="0" algn="l">
              <a:buNone/>
            </a:pPr>
            <a:r>
              <a:rPr lang="en-US" sz="1500" b="0" i="0" dirty="0">
                <a:solidFill>
                  <a:srgbClr val="C3D3E0">
                    <a:alpha val="100000"/>
                  </a:srgbClr>
                </a:solidFill>
              </a:rPr>
              <a:t>approves exceptions</a:t>
            </a:r>
          </a:p>
        </p:txBody>
      </p:sp>
      <p:sp>
        <p:nvSpPr>
          <p:cNvPr id="210" name="s210"/>
          <p:cNvSpPr txBox="1"/>
          <p:nvPr/>
        </p:nvSpPr>
        <p:spPr>
          <a:xfrm>
            <a:off x="4978400" y="4775200"/>
            <a:ext cx="304800" cy="254000"/>
          </a:xfrm>
          <a:prstGeom prst="rect">
            <a:avLst/>
          </a:prstGeom>
          <a:noFill/>
          <a:ln>
            <a:noFill/>
          </a:ln>
        </p:spPr>
        <p:txBody>
          <a:bodyPr wrap="square" lIns="0" tIns="0" rIns="0" bIns="0" anchor="ctr">
            <a:normAutofit/>
          </a:bodyPr>
          <a:lstStyle/>
          <a:p>
            <a:pPr marL="0" indent="0" algn="ctr">
              <a:buNone/>
            </a:pPr>
            <a:r>
              <a:rPr lang="en-US" sz="1600" b="0" i="0" dirty="0">
                <a:solidFill>
                  <a:srgbClr val="7C9CB8">
                    <a:alpha val="100000"/>
                  </a:srgbClr>
                </a:solidFill>
              </a:rPr>
              <a:t>→</a:t>
            </a:r>
          </a:p>
        </p:txBody>
      </p:sp>
      <p:sp>
        <p:nvSpPr>
          <p:cNvPr id="211" name="s211"/>
          <p:cNvSpPr txBox="1"/>
          <p:nvPr/>
        </p:nvSpPr>
        <p:spPr>
          <a:xfrm>
            <a:off x="5461000" y="4419600"/>
            <a:ext cx="3048000" cy="965200"/>
          </a:xfrm>
          <a:prstGeom prst="roundRect">
            <a:avLst/>
          </a:prstGeom>
          <a:solidFill>
            <a:srgbClr val="17324A">
              <a:alpha val="45000"/>
            </a:srgbClr>
          </a:solidFill>
          <a:ln w="12700">
            <a:solidFill>
              <a:srgbClr val="2AC4E0">
                <a:alpha val="40000"/>
              </a:srgbClr>
            </a:solidFill>
          </a:ln>
        </p:spPr>
        <p:txBody>
          <a:bodyPr wrap="square" lIns="177800" tIns="101600" rIns="177800" bIns="101600" anchor="t">
            <a:normAutofit/>
          </a:bodyPr>
          <a:lstStyle/>
          <a:p>
            <a:pPr marL="0" indent="0" algn="l">
              <a:buNone/>
            </a:pPr>
            <a:r>
              <a:rPr lang="en-US" sz="1800" b="1" i="0" spc="200" dirty="0">
                <a:solidFill>
                  <a:srgbClr val="2AC4E0">
                    <a:alpha val="100000"/>
                  </a:srgbClr>
                </a:solidFill>
              </a:rPr>
              <a:t>ARCHIVE</a:t>
            </a:r>
          </a:p>
          <a:p>
            <a:pPr marL="0" indent="0" algn="l">
              <a:buNone/>
            </a:pPr>
            <a:r>
              <a:rPr lang="en-US" sz="1500" b="0" i="0" dirty="0">
                <a:solidFill>
                  <a:srgbClr val="C3D3E0">
                    <a:alpha val="100000"/>
                  </a:srgbClr>
                </a:solidFill>
              </a:rPr>
              <a:t>action executed</a:t>
            </a:r>
          </a:p>
        </p:txBody>
      </p:sp>
      <p:sp>
        <p:nvSpPr>
          <p:cNvPr id="212" name="s212"/>
          <p:cNvSpPr txBox="1"/>
          <p:nvPr/>
        </p:nvSpPr>
        <p:spPr>
          <a:xfrm>
            <a:off x="8890000" y="2082800"/>
            <a:ext cx="2540000" cy="3429000"/>
          </a:xfrm>
          <a:prstGeom prst="roundRect">
            <a:avLst/>
          </a:prstGeom>
          <a:solidFill>
            <a:srgbClr val="0B1B2B">
              <a:alpha val="75000"/>
            </a:srgbClr>
          </a:solidFill>
          <a:ln w="12700">
            <a:solidFill>
              <a:srgbClr val="7C9CB8">
                <a:alpha val="35000"/>
              </a:srgbClr>
            </a:solidFill>
            <a:prstDash val="dash"/>
          </a:ln>
        </p:spPr>
        <p:txBody>
          <a:bodyPr wrap="square" lIns="177800" tIns="101600" rIns="177800" bIns="101600" anchor="t">
            <a:normAutofit/>
          </a:bodyPr>
          <a:lstStyle/>
          <a:p>
            <a:endParaRPr lang="en-US"/>
          </a:p>
        </p:txBody>
      </p:sp>
      <p:sp>
        <p:nvSpPr>
          <p:cNvPr id="213" name="s213"/>
          <p:cNvSpPr txBox="1"/>
          <p:nvPr/>
        </p:nvSpPr>
        <p:spPr>
          <a:xfrm>
            <a:off x="9067800" y="2260600"/>
            <a:ext cx="2184400" cy="3048000"/>
          </a:xfrm>
          <a:prstGeom prst="rect">
            <a:avLst/>
          </a:prstGeom>
          <a:noFill/>
          <a:ln>
            <a:noFill/>
          </a:ln>
        </p:spPr>
        <p:txBody>
          <a:bodyPr wrap="square" lIns="0" tIns="0" rIns="0" bIns="0" anchor="t">
            <a:normAutofit/>
          </a:bodyPr>
          <a:lstStyle/>
          <a:p>
            <a:pPr marL="0" indent="0" algn="l">
              <a:buNone/>
            </a:pPr>
            <a:r>
              <a:rPr lang="en-US" sz="1300" b="1" i="0" spc="200" dirty="0">
                <a:solidFill>
                  <a:srgbClr val="C3D3E0">
                    <a:alpha val="100000"/>
                  </a:srgbClr>
                </a:solidFill>
              </a:rPr>
              <a:t>EXAMPLE OUTPUT</a:t>
            </a:r>
          </a:p>
          <a:p>
            <a:pPr marL="0" indent="0" algn="l">
              <a:buNone/>
            </a:pPr>
            <a:r>
              <a:rPr lang="en-US" sz="1400" b="0" i="0" dirty="0">
                <a:solidFill>
                  <a:srgbClr val="F2F7FA">
                    <a:alpha val="100000"/>
                  </a:srgbClr>
                </a:solidFill>
              </a:rPr>
              <a:t>642 files unchanged since project closure</a:t>
            </a:r>
          </a:p>
          <a:p>
            <a:pPr marL="0" indent="0" algn="l">
              <a:buNone/>
            </a:pPr>
            <a:r>
              <a:rPr lang="en-US" sz="1400" b="0" i="0" dirty="0">
                <a:solidFill>
                  <a:srgbClr val="F2F7FA">
                    <a:alpha val="100000"/>
                  </a:srgbClr>
                </a:solidFill>
              </a:rPr>
              <a:t>38 referenced by active documents</a:t>
            </a:r>
          </a:p>
          <a:p>
            <a:pPr marL="0" indent="0" algn="l">
              <a:buNone/>
            </a:pPr>
            <a:r>
              <a:rPr lang="en-US" sz="1400" b="0" i="0" dirty="0">
                <a:solidFill>
                  <a:srgbClr val="F2F7FA">
                    <a:alpha val="100000"/>
                  </a:srgbClr>
                </a:solidFill>
              </a:rPr>
              <a:t>17 have retention labels</a:t>
            </a:r>
          </a:p>
          <a:p>
            <a:pPr marL="0" indent="0" algn="l">
              <a:buNone/>
            </a:pPr>
            <a:r>
              <a:rPr lang="en-US" sz="1400" b="1" i="0" dirty="0">
                <a:solidFill>
                  <a:srgbClr val="2AC4E0">
                    <a:alpha val="100000"/>
                  </a:srgbClr>
                </a:solidFill>
              </a:rPr>
              <a:t>587 candidates for review</a:t>
            </a:r>
          </a:p>
        </p:txBody>
      </p:sp>
      <p:sp>
        <p:nvSpPr>
          <p:cNvPr id="214" name="s214"/>
          <p:cNvSpPr txBox="1"/>
          <p:nvPr/>
        </p:nvSpPr>
        <p:spPr>
          <a:xfrm>
            <a:off x="762000" y="5638800"/>
            <a:ext cx="76200" cy="584200"/>
          </a:xfrm>
          <a:prstGeom prst="rect">
            <a:avLst/>
          </a:prstGeom>
          <a:solidFill>
            <a:srgbClr val="FFB020">
              <a:alpha val="100000"/>
            </a:srgbClr>
          </a:solidFill>
          <a:ln>
            <a:noFill/>
          </a:ln>
        </p:spPr>
        <p:txBody>
          <a:bodyPr wrap="square" lIns="177800" tIns="101600" rIns="177800" bIns="101600" anchor="t">
            <a:normAutofit/>
          </a:bodyPr>
          <a:lstStyle/>
          <a:p>
            <a:endParaRPr lang="en-US"/>
          </a:p>
        </p:txBody>
      </p:sp>
      <p:sp>
        <p:nvSpPr>
          <p:cNvPr id="215" name="s215"/>
          <p:cNvSpPr txBox="1"/>
          <p:nvPr/>
        </p:nvSpPr>
        <p:spPr>
          <a:xfrm>
            <a:off x="1016000" y="5613400"/>
            <a:ext cx="10414000" cy="609600"/>
          </a:xfrm>
          <a:prstGeom prst="rect">
            <a:avLst/>
          </a:prstGeom>
          <a:noFill/>
          <a:ln>
            <a:noFill/>
          </a:ln>
        </p:spPr>
        <p:txBody>
          <a:bodyPr wrap="square" lIns="0" tIns="0" rIns="0" bIns="0" anchor="t">
            <a:normAutofit/>
          </a:bodyPr>
          <a:lstStyle/>
          <a:p>
            <a:pPr marL="0" indent="0" algn="l">
              <a:buNone/>
            </a:pPr>
            <a:r>
              <a:rPr lang="en-US" sz="1900" b="1" i="0" dirty="0">
                <a:solidFill>
                  <a:srgbClr val="F2F7FA">
                    <a:alpha val="100000"/>
                  </a:srgbClr>
                </a:solidFill>
              </a:rPr>
              <a:t>AI recommends. Policy decides. Humans approve exceptions.</a:t>
            </a:r>
          </a:p>
        </p:txBody>
      </p:sp>
    </p:spTree>
    <p:extLst>
      <p:ext uri="{BB962C8B-B14F-4D97-AF65-F5344CB8AC3E}">
        <p14:creationId xmlns:p14="http://schemas.microsoft.com/office/powerpoint/2010/main" val="30311252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s201"/>
          <p:cNvSpPr txBox="1"/>
          <p:nvPr/>
        </p:nvSpPr>
        <p:spPr>
          <a:xfrm>
            <a:off x="762000" y="558800"/>
            <a:ext cx="8890000" cy="330200"/>
          </a:xfrm>
          <a:prstGeom prst="rect">
            <a:avLst/>
          </a:prstGeom>
          <a:noFill/>
          <a:ln>
            <a:noFill/>
          </a:ln>
        </p:spPr>
        <p:txBody>
          <a:bodyPr wrap="square" lIns="0" tIns="0" rIns="0" bIns="0" anchor="t">
            <a:normAutofit/>
          </a:bodyPr>
          <a:lstStyle/>
          <a:p>
            <a:pPr marL="0" indent="0" algn="l">
              <a:buNone/>
            </a:pPr>
            <a:r>
              <a:rPr lang="en-US" sz="1400" b="1" i="0" spc="300" dirty="0">
                <a:solidFill>
                  <a:srgbClr val="2AC4E0">
                    <a:alpha val="100000"/>
                  </a:srgbClr>
                </a:solidFill>
              </a:rPr>
              <a:t>ACTION PLAN  ·  30 DAYS</a:t>
            </a:r>
          </a:p>
        </p:txBody>
      </p:sp>
      <p:sp>
        <p:nvSpPr>
          <p:cNvPr id="202" name="s202"/>
          <p:cNvSpPr txBox="1"/>
          <p:nvPr/>
        </p:nvSpPr>
        <p:spPr>
          <a:xfrm>
            <a:off x="711200" y="914400"/>
            <a:ext cx="10668000" cy="609600"/>
          </a:xfrm>
          <a:prstGeom prst="rect">
            <a:avLst/>
          </a:prstGeom>
          <a:noFill/>
          <a:ln>
            <a:noFill/>
          </a:ln>
        </p:spPr>
        <p:txBody>
          <a:bodyPr wrap="square" lIns="0" tIns="0" rIns="0" bIns="0" anchor="t">
            <a:normAutofit/>
          </a:bodyPr>
          <a:lstStyle/>
          <a:p>
            <a:pPr marL="0" indent="0" algn="l">
              <a:buNone/>
            </a:pPr>
            <a:r>
              <a:rPr lang="en-US" sz="3200" b="1" i="0" dirty="0">
                <a:solidFill>
                  <a:srgbClr val="F2F7FA">
                    <a:alpha val="100000"/>
                  </a:srgbClr>
                </a:solidFill>
              </a:rPr>
              <a:t>Start with one finished project</a:t>
            </a:r>
          </a:p>
        </p:txBody>
      </p:sp>
      <p:sp>
        <p:nvSpPr>
          <p:cNvPr id="203" name="s203"/>
          <p:cNvSpPr txBox="1"/>
          <p:nvPr/>
        </p:nvSpPr>
        <p:spPr>
          <a:xfrm>
            <a:off x="762000" y="1676400"/>
            <a:ext cx="10668000" cy="25400"/>
          </a:xfrm>
          <a:prstGeom prst="rect">
            <a:avLst/>
          </a:prstGeom>
          <a:solidFill>
            <a:srgbClr val="2AC4E0">
              <a:alpha val="35000"/>
            </a:srgbClr>
          </a:solidFill>
          <a:ln>
            <a:noFill/>
          </a:ln>
        </p:spPr>
        <p:txBody>
          <a:bodyPr wrap="square" lIns="177800" tIns="101600" rIns="177800" bIns="101600" anchor="t">
            <a:normAutofit fontScale="25000" lnSpcReduction="20000"/>
          </a:bodyPr>
          <a:lstStyle/>
          <a:p>
            <a:endParaRPr lang="en-US"/>
          </a:p>
        </p:txBody>
      </p:sp>
      <p:sp>
        <p:nvSpPr>
          <p:cNvPr id="204" name="s204"/>
          <p:cNvSpPr txBox="1"/>
          <p:nvPr/>
        </p:nvSpPr>
        <p:spPr>
          <a:xfrm>
            <a:off x="762000" y="2946400"/>
            <a:ext cx="10668000" cy="25400"/>
          </a:xfrm>
          <a:prstGeom prst="rect">
            <a:avLst/>
          </a:prstGeom>
          <a:solidFill>
            <a:srgbClr val="2AC4E0">
              <a:alpha val="45000"/>
            </a:srgbClr>
          </a:solidFill>
          <a:ln>
            <a:noFill/>
          </a:ln>
        </p:spPr>
        <p:txBody>
          <a:bodyPr wrap="square" lIns="177800" tIns="101600" rIns="177800" bIns="101600" anchor="t">
            <a:normAutofit fontScale="25000" lnSpcReduction="20000"/>
          </a:bodyPr>
          <a:lstStyle/>
          <a:p>
            <a:endParaRPr lang="en-US"/>
          </a:p>
        </p:txBody>
      </p:sp>
      <p:sp>
        <p:nvSpPr>
          <p:cNvPr id="205" name="s205"/>
          <p:cNvSpPr txBox="1"/>
          <p:nvPr/>
        </p:nvSpPr>
        <p:spPr>
          <a:xfrm>
            <a:off x="1498600" y="2870200"/>
            <a:ext cx="177800" cy="177800"/>
          </a:xfrm>
          <a:prstGeom prst="ellipse">
            <a:avLst/>
          </a:prstGeom>
          <a:solidFill>
            <a:srgbClr val="2AC4E0">
              <a:alpha val="100000"/>
            </a:srgbClr>
          </a:solidFill>
          <a:ln>
            <a:noFill/>
          </a:ln>
        </p:spPr>
        <p:txBody>
          <a:bodyPr wrap="square" lIns="177800" tIns="101600" rIns="177800" bIns="101600" anchor="t">
            <a:normAutofit fontScale="25000" lnSpcReduction="20000"/>
          </a:bodyPr>
          <a:lstStyle/>
          <a:p>
            <a:endParaRPr lang="en-US"/>
          </a:p>
        </p:txBody>
      </p:sp>
      <p:sp>
        <p:nvSpPr>
          <p:cNvPr id="206" name="s206"/>
          <p:cNvSpPr txBox="1"/>
          <p:nvPr/>
        </p:nvSpPr>
        <p:spPr>
          <a:xfrm>
            <a:off x="1574800" y="2387600"/>
            <a:ext cx="25400" cy="558800"/>
          </a:xfrm>
          <a:prstGeom prst="rect">
            <a:avLst/>
          </a:prstGeom>
          <a:solidFill>
            <a:srgbClr val="2AC4E0">
              <a:alpha val="60000"/>
            </a:srgbClr>
          </a:solidFill>
          <a:ln>
            <a:noFill/>
          </a:ln>
        </p:spPr>
        <p:txBody>
          <a:bodyPr wrap="square" lIns="177800" tIns="101600" rIns="177800" bIns="101600" anchor="t">
            <a:normAutofit/>
          </a:bodyPr>
          <a:lstStyle/>
          <a:p>
            <a:endParaRPr lang="en-US"/>
          </a:p>
        </p:txBody>
      </p:sp>
      <p:sp>
        <p:nvSpPr>
          <p:cNvPr id="207" name="s207"/>
          <p:cNvSpPr txBox="1"/>
          <p:nvPr/>
        </p:nvSpPr>
        <p:spPr>
          <a:xfrm>
            <a:off x="762000" y="1586894"/>
            <a:ext cx="1651000" cy="1219200"/>
          </a:xfrm>
          <a:prstGeom prst="roundRect">
            <a:avLst/>
          </a:prstGeom>
          <a:solidFill>
            <a:srgbClr val="17324A">
              <a:alpha val="50000"/>
            </a:srgbClr>
          </a:solidFill>
          <a:ln w="12700">
            <a:solidFill>
              <a:srgbClr val="2AC4E0">
                <a:alpha val="35000"/>
              </a:srgbClr>
            </a:solidFill>
          </a:ln>
        </p:spPr>
        <p:txBody>
          <a:bodyPr wrap="square" lIns="177800" tIns="101600" rIns="177800" bIns="101600" anchor="t">
            <a:normAutofit lnSpcReduction="10000"/>
          </a:bodyPr>
          <a:lstStyle/>
          <a:p>
            <a:pPr marL="0" indent="0" algn="l">
              <a:buNone/>
            </a:pPr>
            <a:r>
              <a:rPr lang="en-US" sz="1500" b="1" i="0" spc="200" dirty="0">
                <a:solidFill>
                  <a:srgbClr val="2AC4E0">
                    <a:alpha val="100000"/>
                  </a:srgbClr>
                </a:solidFill>
              </a:rPr>
              <a:t>01</a:t>
            </a:r>
          </a:p>
          <a:p>
            <a:pPr marL="0" indent="0" algn="l">
              <a:buNone/>
            </a:pPr>
            <a:r>
              <a:rPr lang="en-US" sz="1500" b="0" i="0" dirty="0">
                <a:solidFill>
                  <a:srgbClr val="F2F7FA">
                    <a:alpha val="100000"/>
                  </a:srgbClr>
                </a:solidFill>
              </a:rPr>
              <a:t>Select one mixed-lifecycle site</a:t>
            </a:r>
          </a:p>
        </p:txBody>
      </p:sp>
      <p:sp>
        <p:nvSpPr>
          <p:cNvPr id="208" name="s208"/>
          <p:cNvSpPr txBox="1"/>
          <p:nvPr/>
        </p:nvSpPr>
        <p:spPr>
          <a:xfrm>
            <a:off x="3289300" y="2870200"/>
            <a:ext cx="177800" cy="177800"/>
          </a:xfrm>
          <a:prstGeom prst="ellipse">
            <a:avLst/>
          </a:prstGeom>
          <a:solidFill>
            <a:srgbClr val="FFB020">
              <a:alpha val="100000"/>
            </a:srgbClr>
          </a:solidFill>
          <a:ln>
            <a:noFill/>
          </a:ln>
        </p:spPr>
        <p:txBody>
          <a:bodyPr wrap="square" lIns="177800" tIns="101600" rIns="177800" bIns="101600" anchor="t">
            <a:normAutofit fontScale="25000" lnSpcReduction="20000"/>
          </a:bodyPr>
          <a:lstStyle/>
          <a:p>
            <a:endParaRPr lang="en-US"/>
          </a:p>
        </p:txBody>
      </p:sp>
      <p:sp>
        <p:nvSpPr>
          <p:cNvPr id="209" name="s209"/>
          <p:cNvSpPr txBox="1"/>
          <p:nvPr/>
        </p:nvSpPr>
        <p:spPr>
          <a:xfrm>
            <a:off x="3365500" y="3048000"/>
            <a:ext cx="25400" cy="558800"/>
          </a:xfrm>
          <a:prstGeom prst="rect">
            <a:avLst/>
          </a:prstGeom>
          <a:solidFill>
            <a:srgbClr val="FFB020">
              <a:alpha val="60000"/>
            </a:srgbClr>
          </a:solidFill>
          <a:ln>
            <a:noFill/>
          </a:ln>
        </p:spPr>
        <p:txBody>
          <a:bodyPr wrap="square" lIns="177800" tIns="101600" rIns="177800" bIns="101600" anchor="t">
            <a:normAutofit/>
          </a:bodyPr>
          <a:lstStyle/>
          <a:p>
            <a:endParaRPr lang="en-US"/>
          </a:p>
        </p:txBody>
      </p:sp>
      <p:sp>
        <p:nvSpPr>
          <p:cNvPr id="210" name="s210"/>
          <p:cNvSpPr txBox="1"/>
          <p:nvPr/>
        </p:nvSpPr>
        <p:spPr>
          <a:xfrm>
            <a:off x="2552700" y="3200400"/>
            <a:ext cx="1651000" cy="1219200"/>
          </a:xfrm>
          <a:prstGeom prst="roundRect">
            <a:avLst/>
          </a:prstGeom>
          <a:solidFill>
            <a:srgbClr val="17324A">
              <a:alpha val="50000"/>
            </a:srgbClr>
          </a:solidFill>
          <a:ln w="12700">
            <a:solidFill>
              <a:srgbClr val="FFB020">
                <a:alpha val="35000"/>
              </a:srgbClr>
            </a:solidFill>
          </a:ln>
        </p:spPr>
        <p:txBody>
          <a:bodyPr wrap="square" lIns="177800" tIns="101600" rIns="177800" bIns="101600" anchor="t">
            <a:normAutofit lnSpcReduction="10000"/>
          </a:bodyPr>
          <a:lstStyle/>
          <a:p>
            <a:pPr marL="0" indent="0" algn="l">
              <a:buNone/>
            </a:pPr>
            <a:r>
              <a:rPr lang="en-US" sz="1500" b="1" i="0" spc="200" dirty="0">
                <a:solidFill>
                  <a:srgbClr val="FFB020">
                    <a:alpha val="100000"/>
                  </a:srgbClr>
                </a:solidFill>
              </a:rPr>
              <a:t>02</a:t>
            </a:r>
          </a:p>
          <a:p>
            <a:pPr marL="0" indent="0" algn="l">
              <a:buNone/>
            </a:pPr>
            <a:r>
              <a:rPr lang="en-US" sz="1500" b="0" i="0" dirty="0">
                <a:solidFill>
                  <a:srgbClr val="F2F7FA">
                    <a:alpha val="100000"/>
                  </a:srgbClr>
                </a:solidFill>
              </a:rPr>
              <a:t>Baseline storage and candidates</a:t>
            </a:r>
          </a:p>
        </p:txBody>
      </p:sp>
      <p:sp>
        <p:nvSpPr>
          <p:cNvPr id="211" name="s211"/>
          <p:cNvSpPr txBox="1"/>
          <p:nvPr/>
        </p:nvSpPr>
        <p:spPr>
          <a:xfrm>
            <a:off x="5080000" y="2870200"/>
            <a:ext cx="177800" cy="177800"/>
          </a:xfrm>
          <a:prstGeom prst="ellipse">
            <a:avLst/>
          </a:prstGeom>
          <a:solidFill>
            <a:srgbClr val="2AC4E0">
              <a:alpha val="100000"/>
            </a:srgbClr>
          </a:solidFill>
          <a:ln>
            <a:noFill/>
          </a:ln>
        </p:spPr>
        <p:txBody>
          <a:bodyPr wrap="square" lIns="177800" tIns="101600" rIns="177800" bIns="101600" anchor="t">
            <a:normAutofit fontScale="25000" lnSpcReduction="20000"/>
          </a:bodyPr>
          <a:lstStyle/>
          <a:p>
            <a:endParaRPr lang="en-US"/>
          </a:p>
        </p:txBody>
      </p:sp>
      <p:sp>
        <p:nvSpPr>
          <p:cNvPr id="212" name="s212"/>
          <p:cNvSpPr txBox="1"/>
          <p:nvPr/>
        </p:nvSpPr>
        <p:spPr>
          <a:xfrm>
            <a:off x="5156200" y="2387600"/>
            <a:ext cx="25400" cy="558800"/>
          </a:xfrm>
          <a:prstGeom prst="rect">
            <a:avLst/>
          </a:prstGeom>
          <a:solidFill>
            <a:srgbClr val="2AC4E0">
              <a:alpha val="60000"/>
            </a:srgbClr>
          </a:solidFill>
          <a:ln>
            <a:noFill/>
          </a:ln>
        </p:spPr>
        <p:txBody>
          <a:bodyPr wrap="square" lIns="177800" tIns="101600" rIns="177800" bIns="101600" anchor="t">
            <a:normAutofit/>
          </a:bodyPr>
          <a:lstStyle/>
          <a:p>
            <a:endParaRPr lang="en-US"/>
          </a:p>
        </p:txBody>
      </p:sp>
      <p:sp>
        <p:nvSpPr>
          <p:cNvPr id="213" name="s213"/>
          <p:cNvSpPr txBox="1"/>
          <p:nvPr/>
        </p:nvSpPr>
        <p:spPr>
          <a:xfrm>
            <a:off x="4343400" y="1586895"/>
            <a:ext cx="1651000" cy="1219200"/>
          </a:xfrm>
          <a:prstGeom prst="roundRect">
            <a:avLst/>
          </a:prstGeom>
          <a:solidFill>
            <a:srgbClr val="17324A">
              <a:alpha val="50000"/>
            </a:srgbClr>
          </a:solidFill>
          <a:ln w="12700">
            <a:solidFill>
              <a:srgbClr val="2AC4E0">
                <a:alpha val="35000"/>
              </a:srgbClr>
            </a:solidFill>
          </a:ln>
        </p:spPr>
        <p:txBody>
          <a:bodyPr wrap="square" lIns="177800" tIns="101600" rIns="177800" bIns="101600" anchor="t">
            <a:normAutofit lnSpcReduction="10000"/>
          </a:bodyPr>
          <a:lstStyle/>
          <a:p>
            <a:pPr marL="0" indent="0" algn="l">
              <a:buNone/>
            </a:pPr>
            <a:r>
              <a:rPr lang="en-US" sz="1500" b="1" i="0" spc="200" dirty="0">
                <a:solidFill>
                  <a:srgbClr val="2AC4E0">
                    <a:alpha val="100000"/>
                  </a:srgbClr>
                </a:solidFill>
              </a:rPr>
              <a:t>03</a:t>
            </a:r>
          </a:p>
          <a:p>
            <a:pPr marL="0" indent="0" algn="l">
              <a:buNone/>
            </a:pPr>
            <a:r>
              <a:rPr lang="en-US" sz="1500" b="0" i="0" dirty="0">
                <a:solidFill>
                  <a:srgbClr val="F2F7FA">
                    <a:alpha val="100000"/>
                  </a:srgbClr>
                </a:solidFill>
              </a:rPr>
              <a:t>Review versions and exclusions</a:t>
            </a:r>
          </a:p>
        </p:txBody>
      </p:sp>
      <p:sp>
        <p:nvSpPr>
          <p:cNvPr id="214" name="s214"/>
          <p:cNvSpPr txBox="1"/>
          <p:nvPr/>
        </p:nvSpPr>
        <p:spPr>
          <a:xfrm>
            <a:off x="6870700" y="2870200"/>
            <a:ext cx="177800" cy="177800"/>
          </a:xfrm>
          <a:prstGeom prst="ellipse">
            <a:avLst/>
          </a:prstGeom>
          <a:solidFill>
            <a:srgbClr val="FFB020">
              <a:alpha val="100000"/>
            </a:srgbClr>
          </a:solidFill>
          <a:ln>
            <a:noFill/>
          </a:ln>
        </p:spPr>
        <p:txBody>
          <a:bodyPr wrap="square" lIns="177800" tIns="101600" rIns="177800" bIns="101600" anchor="t">
            <a:normAutofit fontScale="25000" lnSpcReduction="20000"/>
          </a:bodyPr>
          <a:lstStyle/>
          <a:p>
            <a:endParaRPr lang="en-US"/>
          </a:p>
        </p:txBody>
      </p:sp>
      <p:sp>
        <p:nvSpPr>
          <p:cNvPr id="215" name="s215"/>
          <p:cNvSpPr txBox="1"/>
          <p:nvPr/>
        </p:nvSpPr>
        <p:spPr>
          <a:xfrm>
            <a:off x="6946900" y="3048000"/>
            <a:ext cx="25400" cy="558800"/>
          </a:xfrm>
          <a:prstGeom prst="rect">
            <a:avLst/>
          </a:prstGeom>
          <a:solidFill>
            <a:srgbClr val="FFB020">
              <a:alpha val="60000"/>
            </a:srgbClr>
          </a:solidFill>
          <a:ln>
            <a:noFill/>
          </a:ln>
        </p:spPr>
        <p:txBody>
          <a:bodyPr wrap="square" lIns="177800" tIns="101600" rIns="177800" bIns="101600" anchor="t">
            <a:normAutofit/>
          </a:bodyPr>
          <a:lstStyle/>
          <a:p>
            <a:endParaRPr lang="en-US"/>
          </a:p>
        </p:txBody>
      </p:sp>
      <p:sp>
        <p:nvSpPr>
          <p:cNvPr id="216" name="s216"/>
          <p:cNvSpPr txBox="1"/>
          <p:nvPr/>
        </p:nvSpPr>
        <p:spPr>
          <a:xfrm>
            <a:off x="6134100" y="3200400"/>
            <a:ext cx="1651000" cy="1219200"/>
          </a:xfrm>
          <a:prstGeom prst="roundRect">
            <a:avLst/>
          </a:prstGeom>
          <a:solidFill>
            <a:srgbClr val="17324A">
              <a:alpha val="50000"/>
            </a:srgbClr>
          </a:solidFill>
          <a:ln w="12700">
            <a:solidFill>
              <a:srgbClr val="FFB020">
                <a:alpha val="35000"/>
              </a:srgbClr>
            </a:solidFill>
          </a:ln>
        </p:spPr>
        <p:txBody>
          <a:bodyPr wrap="square" lIns="177800" tIns="101600" rIns="177800" bIns="101600" anchor="t">
            <a:normAutofit lnSpcReduction="10000"/>
          </a:bodyPr>
          <a:lstStyle/>
          <a:p>
            <a:pPr marL="0" indent="0" algn="l">
              <a:buNone/>
            </a:pPr>
            <a:r>
              <a:rPr lang="en-US" sz="1500" b="1" i="0" spc="200" dirty="0">
                <a:solidFill>
                  <a:srgbClr val="FFB020">
                    <a:alpha val="100000"/>
                  </a:srgbClr>
                </a:solidFill>
              </a:rPr>
              <a:t>04</a:t>
            </a:r>
          </a:p>
          <a:p>
            <a:pPr marL="0" indent="0" algn="l">
              <a:buNone/>
            </a:pPr>
            <a:r>
              <a:rPr lang="en-US" sz="1500" b="0" i="0" dirty="0">
                <a:solidFill>
                  <a:srgbClr val="F2F7FA">
                    <a:alpha val="100000"/>
                  </a:srgbClr>
                </a:solidFill>
              </a:rPr>
              <a:t>Agree criteria and ownership</a:t>
            </a:r>
          </a:p>
        </p:txBody>
      </p:sp>
      <p:sp>
        <p:nvSpPr>
          <p:cNvPr id="217" name="s217"/>
          <p:cNvSpPr txBox="1"/>
          <p:nvPr/>
        </p:nvSpPr>
        <p:spPr>
          <a:xfrm>
            <a:off x="8661400" y="2870200"/>
            <a:ext cx="177800" cy="177800"/>
          </a:xfrm>
          <a:prstGeom prst="ellipse">
            <a:avLst/>
          </a:prstGeom>
          <a:solidFill>
            <a:srgbClr val="2AC4E0">
              <a:alpha val="100000"/>
            </a:srgbClr>
          </a:solidFill>
          <a:ln>
            <a:noFill/>
          </a:ln>
        </p:spPr>
        <p:txBody>
          <a:bodyPr wrap="square" lIns="177800" tIns="101600" rIns="177800" bIns="101600" anchor="t">
            <a:normAutofit fontScale="25000" lnSpcReduction="20000"/>
          </a:bodyPr>
          <a:lstStyle/>
          <a:p>
            <a:endParaRPr lang="en-US"/>
          </a:p>
        </p:txBody>
      </p:sp>
      <p:sp>
        <p:nvSpPr>
          <p:cNvPr id="218" name="s218"/>
          <p:cNvSpPr txBox="1"/>
          <p:nvPr/>
        </p:nvSpPr>
        <p:spPr>
          <a:xfrm>
            <a:off x="8737600" y="2387600"/>
            <a:ext cx="25400" cy="558800"/>
          </a:xfrm>
          <a:prstGeom prst="rect">
            <a:avLst/>
          </a:prstGeom>
          <a:solidFill>
            <a:srgbClr val="2AC4E0">
              <a:alpha val="60000"/>
            </a:srgbClr>
          </a:solidFill>
          <a:ln>
            <a:noFill/>
          </a:ln>
        </p:spPr>
        <p:txBody>
          <a:bodyPr wrap="square" lIns="177800" tIns="101600" rIns="177800" bIns="101600" anchor="t">
            <a:normAutofit/>
          </a:bodyPr>
          <a:lstStyle/>
          <a:p>
            <a:endParaRPr lang="en-US"/>
          </a:p>
        </p:txBody>
      </p:sp>
      <p:sp>
        <p:nvSpPr>
          <p:cNvPr id="219" name="s219"/>
          <p:cNvSpPr txBox="1"/>
          <p:nvPr/>
        </p:nvSpPr>
        <p:spPr>
          <a:xfrm>
            <a:off x="7924800" y="1574800"/>
            <a:ext cx="1651000" cy="1219200"/>
          </a:xfrm>
          <a:prstGeom prst="roundRect">
            <a:avLst/>
          </a:prstGeom>
          <a:solidFill>
            <a:srgbClr val="17324A">
              <a:alpha val="50000"/>
            </a:srgbClr>
          </a:solidFill>
          <a:ln w="12700">
            <a:solidFill>
              <a:srgbClr val="2AC4E0">
                <a:alpha val="35000"/>
              </a:srgbClr>
            </a:solidFill>
          </a:ln>
        </p:spPr>
        <p:txBody>
          <a:bodyPr wrap="square" lIns="177800" tIns="101600" rIns="177800" bIns="101600" anchor="t">
            <a:normAutofit lnSpcReduction="10000"/>
          </a:bodyPr>
          <a:lstStyle/>
          <a:p>
            <a:pPr marL="0" indent="0" algn="l">
              <a:buNone/>
            </a:pPr>
            <a:r>
              <a:rPr lang="en-US" sz="1500" b="1" i="0" spc="200" dirty="0">
                <a:solidFill>
                  <a:srgbClr val="2AC4E0">
                    <a:alpha val="100000"/>
                  </a:srgbClr>
                </a:solidFill>
              </a:rPr>
              <a:t>05</a:t>
            </a:r>
          </a:p>
          <a:p>
            <a:pPr marL="0" indent="0" algn="l">
              <a:buNone/>
            </a:pPr>
            <a:r>
              <a:rPr lang="en-US" sz="1500" b="0" i="0" dirty="0">
                <a:solidFill>
                  <a:srgbClr val="F2F7FA">
                    <a:alpha val="100000"/>
                  </a:srgbClr>
                </a:solidFill>
              </a:rPr>
              <a:t>Archive a reviewed batch</a:t>
            </a:r>
          </a:p>
        </p:txBody>
      </p:sp>
      <p:sp>
        <p:nvSpPr>
          <p:cNvPr id="220" name="s220"/>
          <p:cNvSpPr txBox="1"/>
          <p:nvPr/>
        </p:nvSpPr>
        <p:spPr>
          <a:xfrm>
            <a:off x="10452100" y="2870200"/>
            <a:ext cx="177800" cy="177800"/>
          </a:xfrm>
          <a:prstGeom prst="ellipse">
            <a:avLst/>
          </a:prstGeom>
          <a:solidFill>
            <a:srgbClr val="FFB020">
              <a:alpha val="100000"/>
            </a:srgbClr>
          </a:solidFill>
          <a:ln>
            <a:noFill/>
          </a:ln>
        </p:spPr>
        <p:txBody>
          <a:bodyPr wrap="square" lIns="177800" tIns="101600" rIns="177800" bIns="101600" anchor="t">
            <a:normAutofit fontScale="25000" lnSpcReduction="20000"/>
          </a:bodyPr>
          <a:lstStyle/>
          <a:p>
            <a:endParaRPr lang="en-US"/>
          </a:p>
        </p:txBody>
      </p:sp>
      <p:sp>
        <p:nvSpPr>
          <p:cNvPr id="221" name="s221"/>
          <p:cNvSpPr txBox="1"/>
          <p:nvPr/>
        </p:nvSpPr>
        <p:spPr>
          <a:xfrm>
            <a:off x="10528300" y="3048000"/>
            <a:ext cx="25400" cy="558800"/>
          </a:xfrm>
          <a:prstGeom prst="rect">
            <a:avLst/>
          </a:prstGeom>
          <a:solidFill>
            <a:srgbClr val="FFB020">
              <a:alpha val="60000"/>
            </a:srgbClr>
          </a:solidFill>
          <a:ln>
            <a:noFill/>
          </a:ln>
        </p:spPr>
        <p:txBody>
          <a:bodyPr wrap="square" lIns="177800" tIns="101600" rIns="177800" bIns="101600" anchor="t">
            <a:normAutofit/>
          </a:bodyPr>
          <a:lstStyle/>
          <a:p>
            <a:endParaRPr lang="en-US"/>
          </a:p>
        </p:txBody>
      </p:sp>
      <p:sp>
        <p:nvSpPr>
          <p:cNvPr id="222" name="s222"/>
          <p:cNvSpPr txBox="1"/>
          <p:nvPr/>
        </p:nvSpPr>
        <p:spPr>
          <a:xfrm>
            <a:off x="9715500" y="3200400"/>
            <a:ext cx="1651000" cy="1219200"/>
          </a:xfrm>
          <a:prstGeom prst="roundRect">
            <a:avLst/>
          </a:prstGeom>
          <a:solidFill>
            <a:srgbClr val="17324A">
              <a:alpha val="50000"/>
            </a:srgbClr>
          </a:solidFill>
          <a:ln w="12700">
            <a:solidFill>
              <a:srgbClr val="FFB020">
                <a:alpha val="35000"/>
              </a:srgbClr>
            </a:solidFill>
          </a:ln>
        </p:spPr>
        <p:txBody>
          <a:bodyPr wrap="square" lIns="177800" tIns="101600" rIns="177800" bIns="101600" anchor="t">
            <a:normAutofit/>
          </a:bodyPr>
          <a:lstStyle/>
          <a:p>
            <a:pPr marL="0" indent="0" algn="l">
              <a:buNone/>
            </a:pPr>
            <a:r>
              <a:rPr lang="en-US" sz="1500" b="1" i="0" spc="200" dirty="0">
                <a:solidFill>
                  <a:srgbClr val="FFB020">
                    <a:alpha val="100000"/>
                  </a:srgbClr>
                </a:solidFill>
              </a:rPr>
              <a:t>06</a:t>
            </a:r>
          </a:p>
          <a:p>
            <a:pPr marL="0" indent="0" algn="l">
              <a:buNone/>
            </a:pPr>
            <a:r>
              <a:rPr lang="en-US" sz="1500" b="0" i="0" dirty="0">
                <a:solidFill>
                  <a:srgbClr val="F2F7FA">
                    <a:alpha val="100000"/>
                  </a:srgbClr>
                </a:solidFill>
              </a:rPr>
              <a:t>Test recovery and measure</a:t>
            </a:r>
          </a:p>
        </p:txBody>
      </p:sp>
      <p:sp>
        <p:nvSpPr>
          <p:cNvPr id="223" name="s223"/>
          <p:cNvSpPr txBox="1"/>
          <p:nvPr/>
        </p:nvSpPr>
        <p:spPr>
          <a:xfrm>
            <a:off x="762000" y="4673600"/>
            <a:ext cx="5080000" cy="838200"/>
          </a:xfrm>
          <a:prstGeom prst="rect">
            <a:avLst/>
          </a:prstGeom>
          <a:noFill/>
          <a:ln>
            <a:noFill/>
          </a:ln>
        </p:spPr>
        <p:txBody>
          <a:bodyPr wrap="square" lIns="0" tIns="0" rIns="0" bIns="0" anchor="ctr">
            <a:normAutofit/>
          </a:bodyPr>
          <a:lstStyle/>
          <a:p>
            <a:pPr marL="0" indent="0" algn="l">
              <a:buNone/>
            </a:pPr>
            <a:r>
              <a:rPr lang="en-US" sz="1300" b="1" i="0" spc="200" dirty="0">
                <a:solidFill>
                  <a:srgbClr val="C3D3E0">
                    <a:alpha val="100000"/>
                  </a:srgbClr>
                </a:solidFill>
              </a:rPr>
              <a:t>SUCCESS MAY BE A LOWER BILL</a:t>
            </a:r>
          </a:p>
          <a:p>
            <a:pPr marL="0" indent="0" algn="l">
              <a:buNone/>
            </a:pPr>
            <a:r>
              <a:rPr lang="en-US" sz="1500" b="0" i="0" dirty="0">
                <a:solidFill>
                  <a:srgbClr val="F2F7FA">
                    <a:alpha val="100000"/>
                  </a:srgbClr>
                </a:solidFill>
              </a:rPr>
              <a:t>It may also be a controlled lifecycle, fewer active files and predictable recovery.</a:t>
            </a:r>
          </a:p>
        </p:txBody>
      </p:sp>
      <p:sp>
        <p:nvSpPr>
          <p:cNvPr id="224" name="s224"/>
          <p:cNvSpPr txBox="1"/>
          <p:nvPr/>
        </p:nvSpPr>
        <p:spPr>
          <a:xfrm>
            <a:off x="6350000" y="4673600"/>
            <a:ext cx="5080000" cy="838200"/>
          </a:xfrm>
          <a:prstGeom prst="rect">
            <a:avLst/>
          </a:prstGeom>
          <a:noFill/>
          <a:ln>
            <a:noFill/>
          </a:ln>
        </p:spPr>
        <p:txBody>
          <a:bodyPr wrap="square" lIns="0" tIns="0" rIns="0" bIns="0" anchor="ctr">
            <a:normAutofit/>
          </a:bodyPr>
          <a:lstStyle/>
          <a:p>
            <a:pPr marL="0" indent="0" algn="l">
              <a:buNone/>
            </a:pPr>
            <a:r>
              <a:rPr lang="en-US" sz="1300" b="1" i="0" spc="200" dirty="0">
                <a:solidFill>
                  <a:srgbClr val="C3D3E0">
                    <a:alpha val="100000"/>
                  </a:srgbClr>
                </a:solidFill>
              </a:rPr>
              <a:t>MEASURE FROM DAY ONE</a:t>
            </a:r>
          </a:p>
          <a:p>
            <a:pPr marL="0" indent="0" algn="l">
              <a:buNone/>
            </a:pPr>
            <a:r>
              <a:rPr lang="en-US" sz="1500" b="0" i="0" dirty="0">
                <a:solidFill>
                  <a:srgbClr val="F2F7FA">
                    <a:alpha val="100000"/>
                  </a:srgbClr>
                </a:solidFill>
              </a:rPr>
              <a:t>Bytes, candidates, approvals, failures, reactivation time, support tickets.</a:t>
            </a:r>
          </a:p>
        </p:txBody>
      </p:sp>
      <p:sp>
        <p:nvSpPr>
          <p:cNvPr id="225" name="s225"/>
          <p:cNvSpPr txBox="1"/>
          <p:nvPr/>
        </p:nvSpPr>
        <p:spPr>
          <a:xfrm>
            <a:off x="762000" y="5638800"/>
            <a:ext cx="76200" cy="584200"/>
          </a:xfrm>
          <a:prstGeom prst="rect">
            <a:avLst/>
          </a:prstGeom>
          <a:solidFill>
            <a:srgbClr val="FFB020">
              <a:alpha val="100000"/>
            </a:srgbClr>
          </a:solidFill>
          <a:ln>
            <a:noFill/>
          </a:ln>
        </p:spPr>
        <p:txBody>
          <a:bodyPr wrap="square" lIns="177800" tIns="101600" rIns="177800" bIns="101600" anchor="t">
            <a:normAutofit/>
          </a:bodyPr>
          <a:lstStyle/>
          <a:p>
            <a:endParaRPr lang="en-US"/>
          </a:p>
        </p:txBody>
      </p:sp>
      <p:sp>
        <p:nvSpPr>
          <p:cNvPr id="226" name="s226"/>
          <p:cNvSpPr txBox="1"/>
          <p:nvPr/>
        </p:nvSpPr>
        <p:spPr>
          <a:xfrm>
            <a:off x="1016000" y="5613400"/>
            <a:ext cx="10414000" cy="609600"/>
          </a:xfrm>
          <a:prstGeom prst="rect">
            <a:avLst/>
          </a:prstGeom>
          <a:noFill/>
          <a:ln>
            <a:noFill/>
          </a:ln>
        </p:spPr>
        <p:txBody>
          <a:bodyPr wrap="square" lIns="0" tIns="0" rIns="0" bIns="0" anchor="t">
            <a:normAutofit/>
          </a:bodyPr>
          <a:lstStyle/>
          <a:p>
            <a:pPr marL="0" indent="0" algn="l">
              <a:buNone/>
            </a:pPr>
            <a:r>
              <a:rPr lang="en-US" sz="1900" b="1" i="0" dirty="0">
                <a:solidFill>
                  <a:srgbClr val="F2F7FA">
                    <a:alpha val="100000"/>
                  </a:srgbClr>
                </a:solidFill>
              </a:rPr>
              <a:t>Do not begin tenant-wide. Begin with one site you can explain.</a:t>
            </a:r>
          </a:p>
        </p:txBody>
      </p:sp>
    </p:spTree>
    <p:extLst>
      <p:ext uri="{BB962C8B-B14F-4D97-AF65-F5344CB8AC3E}">
        <p14:creationId xmlns:p14="http://schemas.microsoft.com/office/powerpoint/2010/main" val="38720704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s201"/>
          <p:cNvSpPr txBox="1"/>
          <p:nvPr/>
        </p:nvSpPr>
        <p:spPr>
          <a:xfrm>
            <a:off x="762000" y="558800"/>
            <a:ext cx="8890000" cy="330200"/>
          </a:xfrm>
          <a:prstGeom prst="rect">
            <a:avLst/>
          </a:prstGeom>
          <a:noFill/>
          <a:ln>
            <a:noFill/>
          </a:ln>
        </p:spPr>
        <p:txBody>
          <a:bodyPr wrap="square" lIns="0" tIns="0" rIns="0" bIns="0" anchor="t">
            <a:normAutofit/>
          </a:bodyPr>
          <a:lstStyle/>
          <a:p>
            <a:pPr marL="0" indent="0" algn="l">
              <a:buNone/>
            </a:pPr>
            <a:r>
              <a:rPr lang="en-US" sz="1400" b="1" i="0" spc="300" dirty="0">
                <a:solidFill>
                  <a:srgbClr val="2AC4E0">
                    <a:alpha val="100000"/>
                  </a:srgbClr>
                </a:solidFill>
              </a:rPr>
              <a:t>THREE TAKEAWAYS</a:t>
            </a:r>
          </a:p>
        </p:txBody>
      </p:sp>
      <p:sp>
        <p:nvSpPr>
          <p:cNvPr id="202" name="s202"/>
          <p:cNvSpPr txBox="1"/>
          <p:nvPr/>
        </p:nvSpPr>
        <p:spPr>
          <a:xfrm>
            <a:off x="711200" y="914400"/>
            <a:ext cx="10668000" cy="609600"/>
          </a:xfrm>
          <a:prstGeom prst="rect">
            <a:avLst/>
          </a:prstGeom>
          <a:noFill/>
          <a:ln>
            <a:noFill/>
          </a:ln>
        </p:spPr>
        <p:txBody>
          <a:bodyPr wrap="square" lIns="0" tIns="0" rIns="0" bIns="0" anchor="t">
            <a:normAutofit/>
          </a:bodyPr>
          <a:lstStyle/>
          <a:p>
            <a:pPr marL="0" indent="0" algn="l">
              <a:buNone/>
            </a:pPr>
            <a:r>
              <a:rPr lang="en-US" sz="3200" b="1" i="0" dirty="0">
                <a:solidFill>
                  <a:srgbClr val="F2F7FA">
                    <a:alpha val="100000"/>
                  </a:srgbClr>
                </a:solidFill>
              </a:rPr>
              <a:t>Remember only these</a:t>
            </a:r>
          </a:p>
        </p:txBody>
      </p:sp>
      <p:sp>
        <p:nvSpPr>
          <p:cNvPr id="203" name="s203"/>
          <p:cNvSpPr txBox="1"/>
          <p:nvPr/>
        </p:nvSpPr>
        <p:spPr>
          <a:xfrm>
            <a:off x="762000" y="1676400"/>
            <a:ext cx="10668000" cy="25400"/>
          </a:xfrm>
          <a:prstGeom prst="rect">
            <a:avLst/>
          </a:prstGeom>
          <a:solidFill>
            <a:srgbClr val="2AC4E0">
              <a:alpha val="35000"/>
            </a:srgbClr>
          </a:solidFill>
          <a:ln>
            <a:noFill/>
          </a:ln>
        </p:spPr>
        <p:txBody>
          <a:bodyPr wrap="square" lIns="177800" tIns="101600" rIns="177800" bIns="101600" anchor="t">
            <a:normAutofit fontScale="25000" lnSpcReduction="20000"/>
          </a:bodyPr>
          <a:lstStyle/>
          <a:p>
            <a:endParaRPr lang="en-US"/>
          </a:p>
        </p:txBody>
      </p:sp>
      <p:sp>
        <p:nvSpPr>
          <p:cNvPr id="204" name="s204"/>
          <p:cNvSpPr txBox="1"/>
          <p:nvPr/>
        </p:nvSpPr>
        <p:spPr>
          <a:xfrm>
            <a:off x="762000" y="2057400"/>
            <a:ext cx="10668000" cy="1066800"/>
          </a:xfrm>
          <a:prstGeom prst="roundRect">
            <a:avLst/>
          </a:prstGeom>
          <a:solidFill>
            <a:srgbClr val="17324A">
              <a:alpha val="50000"/>
            </a:srgbClr>
          </a:solidFill>
          <a:ln w="12700">
            <a:solidFill>
              <a:srgbClr val="2AC4E0">
                <a:alpha val="40000"/>
              </a:srgbClr>
            </a:solidFill>
          </a:ln>
        </p:spPr>
        <p:txBody>
          <a:bodyPr wrap="square" lIns="177800" tIns="101600" rIns="177800" bIns="101600" anchor="t">
            <a:normAutofit/>
          </a:bodyPr>
          <a:lstStyle/>
          <a:p>
            <a:endParaRPr lang="en-US"/>
          </a:p>
        </p:txBody>
      </p:sp>
      <p:sp>
        <p:nvSpPr>
          <p:cNvPr id="205" name="s205"/>
          <p:cNvSpPr txBox="1"/>
          <p:nvPr/>
        </p:nvSpPr>
        <p:spPr>
          <a:xfrm>
            <a:off x="762000" y="2057400"/>
            <a:ext cx="76200" cy="1066800"/>
          </a:xfrm>
          <a:prstGeom prst="rect">
            <a:avLst/>
          </a:prstGeom>
          <a:solidFill>
            <a:srgbClr val="2AC4E0">
              <a:alpha val="100000"/>
            </a:srgbClr>
          </a:solidFill>
          <a:ln>
            <a:noFill/>
          </a:ln>
        </p:spPr>
        <p:txBody>
          <a:bodyPr wrap="square" lIns="177800" tIns="101600" rIns="177800" bIns="101600" anchor="t">
            <a:normAutofit/>
          </a:bodyPr>
          <a:lstStyle/>
          <a:p>
            <a:endParaRPr lang="en-US"/>
          </a:p>
        </p:txBody>
      </p:sp>
      <p:sp>
        <p:nvSpPr>
          <p:cNvPr id="206" name="s206"/>
          <p:cNvSpPr txBox="1"/>
          <p:nvPr/>
        </p:nvSpPr>
        <p:spPr>
          <a:xfrm>
            <a:off x="1066800" y="2057400"/>
            <a:ext cx="914400" cy="1066800"/>
          </a:xfrm>
          <a:prstGeom prst="rect">
            <a:avLst/>
          </a:prstGeom>
          <a:noFill/>
          <a:ln>
            <a:noFill/>
          </a:ln>
        </p:spPr>
        <p:txBody>
          <a:bodyPr wrap="square" lIns="0" tIns="0" rIns="0" bIns="0" anchor="ctr">
            <a:normAutofit/>
          </a:bodyPr>
          <a:lstStyle/>
          <a:p>
            <a:pPr marL="0" indent="0" algn="ctr">
              <a:buNone/>
            </a:pPr>
            <a:r>
              <a:rPr lang="en-US" sz="4400" b="1" i="0" dirty="0">
                <a:solidFill>
                  <a:srgbClr val="2AC4E0">
                    <a:alpha val="100000"/>
                  </a:srgbClr>
                </a:solidFill>
              </a:rPr>
              <a:t>1</a:t>
            </a:r>
          </a:p>
        </p:txBody>
      </p:sp>
      <p:sp>
        <p:nvSpPr>
          <p:cNvPr id="207" name="s207"/>
          <p:cNvSpPr txBox="1"/>
          <p:nvPr/>
        </p:nvSpPr>
        <p:spPr>
          <a:xfrm>
            <a:off x="2159000" y="2235200"/>
            <a:ext cx="9017000" cy="762000"/>
          </a:xfrm>
          <a:prstGeom prst="rect">
            <a:avLst/>
          </a:prstGeom>
          <a:noFill/>
          <a:ln>
            <a:noFill/>
          </a:ln>
        </p:spPr>
        <p:txBody>
          <a:bodyPr wrap="square" lIns="0" tIns="0" rIns="0" bIns="0" anchor="t">
            <a:normAutofit/>
          </a:bodyPr>
          <a:lstStyle/>
          <a:p>
            <a:pPr marL="0" indent="0" algn="l">
              <a:buNone/>
            </a:pPr>
            <a:r>
              <a:rPr lang="en-US" sz="2200" b="1" i="0" dirty="0">
                <a:solidFill>
                  <a:srgbClr val="F2F7FA">
                    <a:alpha val="100000"/>
                  </a:srgbClr>
                </a:solidFill>
              </a:rPr>
              <a:t>Archive is a lifecycle state, not a bin.</a:t>
            </a:r>
          </a:p>
          <a:p>
            <a:pPr marL="0" indent="0" algn="l">
              <a:buNone/>
            </a:pPr>
            <a:r>
              <a:rPr lang="en-US" sz="1600" b="0" i="0" dirty="0">
                <a:solidFill>
                  <a:srgbClr val="C3D3E0">
                    <a:alpha val="100000"/>
                  </a:srgbClr>
                </a:solidFill>
              </a:rPr>
              <a:t>Use it when active and inactive content share the same site.</a:t>
            </a:r>
          </a:p>
        </p:txBody>
      </p:sp>
      <p:sp>
        <p:nvSpPr>
          <p:cNvPr id="208" name="s208"/>
          <p:cNvSpPr txBox="1"/>
          <p:nvPr/>
        </p:nvSpPr>
        <p:spPr>
          <a:xfrm>
            <a:off x="762000" y="3251200"/>
            <a:ext cx="10668000" cy="1066800"/>
          </a:xfrm>
          <a:prstGeom prst="roundRect">
            <a:avLst/>
          </a:prstGeom>
          <a:solidFill>
            <a:srgbClr val="17324A">
              <a:alpha val="50000"/>
            </a:srgbClr>
          </a:solidFill>
          <a:ln w="12700">
            <a:solidFill>
              <a:srgbClr val="FFB020">
                <a:alpha val="40000"/>
              </a:srgbClr>
            </a:solidFill>
          </a:ln>
        </p:spPr>
        <p:txBody>
          <a:bodyPr wrap="square" lIns="177800" tIns="101600" rIns="177800" bIns="101600" anchor="t">
            <a:normAutofit/>
          </a:bodyPr>
          <a:lstStyle/>
          <a:p>
            <a:endParaRPr lang="en-US"/>
          </a:p>
        </p:txBody>
      </p:sp>
      <p:sp>
        <p:nvSpPr>
          <p:cNvPr id="209" name="s209"/>
          <p:cNvSpPr txBox="1"/>
          <p:nvPr/>
        </p:nvSpPr>
        <p:spPr>
          <a:xfrm>
            <a:off x="762000" y="3251200"/>
            <a:ext cx="76200" cy="1066800"/>
          </a:xfrm>
          <a:prstGeom prst="rect">
            <a:avLst/>
          </a:prstGeom>
          <a:solidFill>
            <a:srgbClr val="FFB020">
              <a:alpha val="100000"/>
            </a:srgbClr>
          </a:solidFill>
          <a:ln>
            <a:noFill/>
          </a:ln>
        </p:spPr>
        <p:txBody>
          <a:bodyPr wrap="square" lIns="177800" tIns="101600" rIns="177800" bIns="101600" anchor="t">
            <a:normAutofit/>
          </a:bodyPr>
          <a:lstStyle/>
          <a:p>
            <a:endParaRPr lang="en-US"/>
          </a:p>
        </p:txBody>
      </p:sp>
      <p:sp>
        <p:nvSpPr>
          <p:cNvPr id="210" name="s210"/>
          <p:cNvSpPr txBox="1"/>
          <p:nvPr/>
        </p:nvSpPr>
        <p:spPr>
          <a:xfrm>
            <a:off x="1066800" y="3251200"/>
            <a:ext cx="914400" cy="1066800"/>
          </a:xfrm>
          <a:prstGeom prst="rect">
            <a:avLst/>
          </a:prstGeom>
          <a:noFill/>
          <a:ln>
            <a:noFill/>
          </a:ln>
        </p:spPr>
        <p:txBody>
          <a:bodyPr wrap="square" lIns="0" tIns="0" rIns="0" bIns="0" anchor="ctr">
            <a:normAutofit/>
          </a:bodyPr>
          <a:lstStyle/>
          <a:p>
            <a:pPr marL="0" indent="0" algn="ctr">
              <a:buNone/>
            </a:pPr>
            <a:r>
              <a:rPr lang="en-US" sz="4400" b="1" i="0" dirty="0">
                <a:solidFill>
                  <a:srgbClr val="FFB020">
                    <a:alpha val="100000"/>
                  </a:srgbClr>
                </a:solidFill>
              </a:rPr>
              <a:t>2</a:t>
            </a:r>
          </a:p>
        </p:txBody>
      </p:sp>
      <p:sp>
        <p:nvSpPr>
          <p:cNvPr id="211" name="s211"/>
          <p:cNvSpPr txBox="1"/>
          <p:nvPr/>
        </p:nvSpPr>
        <p:spPr>
          <a:xfrm>
            <a:off x="2159000" y="3429000"/>
            <a:ext cx="9017000" cy="762000"/>
          </a:xfrm>
          <a:prstGeom prst="rect">
            <a:avLst/>
          </a:prstGeom>
          <a:noFill/>
          <a:ln>
            <a:noFill/>
          </a:ln>
        </p:spPr>
        <p:txBody>
          <a:bodyPr wrap="square" lIns="0" tIns="0" rIns="0" bIns="0" anchor="t">
            <a:normAutofit/>
          </a:bodyPr>
          <a:lstStyle/>
          <a:p>
            <a:pPr marL="0" indent="0" algn="l">
              <a:buNone/>
            </a:pPr>
            <a:r>
              <a:rPr lang="en-US" sz="2200" b="1" i="0" dirty="0">
                <a:solidFill>
                  <a:srgbClr val="F2F7FA">
                    <a:alpha val="100000"/>
                  </a:srgbClr>
                </a:solidFill>
              </a:rPr>
              <a:t>Governance makes automation safe.</a:t>
            </a:r>
          </a:p>
          <a:p>
            <a:pPr marL="0" indent="0" algn="l">
              <a:buNone/>
            </a:pPr>
            <a:r>
              <a:rPr lang="en-US" sz="1600" b="0" i="0" dirty="0">
                <a:solidFill>
                  <a:srgbClr val="C3D3E0">
                    <a:alpha val="100000"/>
                  </a:srgbClr>
                </a:solidFill>
              </a:rPr>
              <a:t>Define criteria, ownership and recovery before enabling it broadly.</a:t>
            </a:r>
          </a:p>
        </p:txBody>
      </p:sp>
      <p:sp>
        <p:nvSpPr>
          <p:cNvPr id="212" name="s212"/>
          <p:cNvSpPr txBox="1"/>
          <p:nvPr/>
        </p:nvSpPr>
        <p:spPr>
          <a:xfrm>
            <a:off x="762000" y="4445000"/>
            <a:ext cx="10668000" cy="1066800"/>
          </a:xfrm>
          <a:prstGeom prst="roundRect">
            <a:avLst/>
          </a:prstGeom>
          <a:solidFill>
            <a:srgbClr val="17324A">
              <a:alpha val="50000"/>
            </a:srgbClr>
          </a:solidFill>
          <a:ln w="12700">
            <a:solidFill>
              <a:srgbClr val="3DD68C">
                <a:alpha val="40000"/>
              </a:srgbClr>
            </a:solidFill>
          </a:ln>
        </p:spPr>
        <p:txBody>
          <a:bodyPr wrap="square" lIns="177800" tIns="101600" rIns="177800" bIns="101600" anchor="t">
            <a:normAutofit/>
          </a:bodyPr>
          <a:lstStyle/>
          <a:p>
            <a:endParaRPr lang="en-US"/>
          </a:p>
        </p:txBody>
      </p:sp>
      <p:sp>
        <p:nvSpPr>
          <p:cNvPr id="213" name="s213"/>
          <p:cNvSpPr txBox="1"/>
          <p:nvPr/>
        </p:nvSpPr>
        <p:spPr>
          <a:xfrm>
            <a:off x="762000" y="4445000"/>
            <a:ext cx="76200" cy="1066800"/>
          </a:xfrm>
          <a:prstGeom prst="rect">
            <a:avLst/>
          </a:prstGeom>
          <a:solidFill>
            <a:srgbClr val="3DD68C">
              <a:alpha val="100000"/>
            </a:srgbClr>
          </a:solidFill>
          <a:ln>
            <a:noFill/>
          </a:ln>
        </p:spPr>
        <p:txBody>
          <a:bodyPr wrap="square" lIns="177800" tIns="101600" rIns="177800" bIns="101600" anchor="t">
            <a:normAutofit/>
          </a:bodyPr>
          <a:lstStyle/>
          <a:p>
            <a:endParaRPr lang="en-US"/>
          </a:p>
        </p:txBody>
      </p:sp>
      <p:sp>
        <p:nvSpPr>
          <p:cNvPr id="214" name="s214"/>
          <p:cNvSpPr txBox="1"/>
          <p:nvPr/>
        </p:nvSpPr>
        <p:spPr>
          <a:xfrm>
            <a:off x="1066800" y="4445000"/>
            <a:ext cx="914400" cy="1066800"/>
          </a:xfrm>
          <a:prstGeom prst="rect">
            <a:avLst/>
          </a:prstGeom>
          <a:noFill/>
          <a:ln>
            <a:noFill/>
          </a:ln>
        </p:spPr>
        <p:txBody>
          <a:bodyPr wrap="square" lIns="0" tIns="0" rIns="0" bIns="0" anchor="ctr">
            <a:normAutofit/>
          </a:bodyPr>
          <a:lstStyle/>
          <a:p>
            <a:pPr marL="0" indent="0" algn="ctr">
              <a:buNone/>
            </a:pPr>
            <a:r>
              <a:rPr lang="en-US" sz="4400" b="1" i="0" dirty="0">
                <a:solidFill>
                  <a:srgbClr val="3DD68C">
                    <a:alpha val="100000"/>
                  </a:srgbClr>
                </a:solidFill>
              </a:rPr>
              <a:t>3</a:t>
            </a:r>
          </a:p>
        </p:txBody>
      </p:sp>
      <p:sp>
        <p:nvSpPr>
          <p:cNvPr id="215" name="s215"/>
          <p:cNvSpPr txBox="1"/>
          <p:nvPr/>
        </p:nvSpPr>
        <p:spPr>
          <a:xfrm>
            <a:off x="2159000" y="4622800"/>
            <a:ext cx="9017000" cy="762000"/>
          </a:xfrm>
          <a:prstGeom prst="rect">
            <a:avLst/>
          </a:prstGeom>
          <a:noFill/>
          <a:ln>
            <a:noFill/>
          </a:ln>
        </p:spPr>
        <p:txBody>
          <a:bodyPr wrap="square" lIns="0" tIns="0" rIns="0" bIns="0" anchor="t">
            <a:normAutofit/>
          </a:bodyPr>
          <a:lstStyle/>
          <a:p>
            <a:pPr marL="0" indent="0" algn="l">
              <a:buNone/>
            </a:pPr>
            <a:r>
              <a:rPr lang="en-US" sz="2200" b="1" i="0" dirty="0">
                <a:solidFill>
                  <a:srgbClr val="F2F7FA">
                    <a:alpha val="100000"/>
                  </a:srgbClr>
                </a:solidFill>
              </a:rPr>
              <a:t>Measure value beyond storage cost.</a:t>
            </a:r>
          </a:p>
          <a:p>
            <a:pPr marL="0" indent="0" algn="l">
              <a:buNone/>
            </a:pPr>
            <a:r>
              <a:rPr lang="en-US" sz="1600" b="0" i="0" dirty="0">
                <a:solidFill>
                  <a:srgbClr val="C3D3E0">
                    <a:alpha val="100000"/>
                  </a:srgbClr>
                </a:solidFill>
              </a:rPr>
              <a:t>Including the possibility that the immediate saving is zero.</a:t>
            </a:r>
          </a:p>
        </p:txBody>
      </p:sp>
      <p:sp>
        <p:nvSpPr>
          <p:cNvPr id="216" name="s216"/>
          <p:cNvSpPr txBox="1"/>
          <p:nvPr/>
        </p:nvSpPr>
        <p:spPr>
          <a:xfrm>
            <a:off x="762000" y="5638800"/>
            <a:ext cx="76200" cy="584200"/>
          </a:xfrm>
          <a:prstGeom prst="rect">
            <a:avLst/>
          </a:prstGeom>
          <a:solidFill>
            <a:srgbClr val="FFB020">
              <a:alpha val="100000"/>
            </a:srgbClr>
          </a:solidFill>
          <a:ln>
            <a:noFill/>
          </a:ln>
        </p:spPr>
        <p:txBody>
          <a:bodyPr wrap="square" lIns="177800" tIns="101600" rIns="177800" bIns="101600" anchor="t">
            <a:normAutofit/>
          </a:bodyPr>
          <a:lstStyle/>
          <a:p>
            <a:endParaRPr lang="en-US"/>
          </a:p>
        </p:txBody>
      </p:sp>
      <p:sp>
        <p:nvSpPr>
          <p:cNvPr id="217" name="s217"/>
          <p:cNvSpPr txBox="1"/>
          <p:nvPr/>
        </p:nvSpPr>
        <p:spPr>
          <a:xfrm>
            <a:off x="1016000" y="5613400"/>
            <a:ext cx="10414000" cy="609600"/>
          </a:xfrm>
          <a:prstGeom prst="rect">
            <a:avLst/>
          </a:prstGeom>
          <a:noFill/>
          <a:ln>
            <a:noFill/>
          </a:ln>
        </p:spPr>
        <p:txBody>
          <a:bodyPr wrap="square" lIns="0" tIns="0" rIns="0" bIns="0" anchor="t">
            <a:normAutofit/>
          </a:bodyPr>
          <a:lstStyle/>
          <a:p>
            <a:pPr marL="0" indent="0" algn="l">
              <a:buNone/>
            </a:pPr>
            <a:r>
              <a:rPr lang="en-US" sz="1900" b="1" i="0" dirty="0">
                <a:solidFill>
                  <a:srgbClr val="F2F7FA">
                    <a:alpha val="100000"/>
                  </a:srgbClr>
                </a:solidFill>
              </a:rPr>
              <a:t>Measure cost honestly — including the honest zero.</a:t>
            </a:r>
          </a:p>
        </p:txBody>
      </p:sp>
    </p:spTree>
    <p:extLst>
      <p:ext uri="{BB962C8B-B14F-4D97-AF65-F5344CB8AC3E}">
        <p14:creationId xmlns:p14="http://schemas.microsoft.com/office/powerpoint/2010/main" val="26419015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s201"/>
          <p:cNvSpPr txBox="1"/>
          <p:nvPr/>
        </p:nvSpPr>
        <p:spPr>
          <a:xfrm>
            <a:off x="762000" y="1524000"/>
            <a:ext cx="1016000" cy="38100"/>
          </a:xfrm>
          <a:prstGeom prst="rect">
            <a:avLst/>
          </a:prstGeom>
          <a:solidFill>
            <a:srgbClr val="2AC4E0">
              <a:alpha val="100000"/>
            </a:srgbClr>
          </a:solidFill>
          <a:ln>
            <a:noFill/>
          </a:ln>
        </p:spPr>
        <p:txBody>
          <a:bodyPr wrap="square" lIns="177800" tIns="101600" rIns="177800" bIns="101600" anchor="t">
            <a:normAutofit fontScale="25000" lnSpcReduction="20000"/>
          </a:bodyPr>
          <a:lstStyle/>
          <a:p>
            <a:endParaRPr lang="en-US"/>
          </a:p>
        </p:txBody>
      </p:sp>
      <p:sp>
        <p:nvSpPr>
          <p:cNvPr id="202" name="s202"/>
          <p:cNvSpPr txBox="1"/>
          <p:nvPr/>
        </p:nvSpPr>
        <p:spPr>
          <a:xfrm>
            <a:off x="711200" y="1854200"/>
            <a:ext cx="10414000" cy="1905000"/>
          </a:xfrm>
          <a:prstGeom prst="rect">
            <a:avLst/>
          </a:prstGeom>
          <a:noFill/>
          <a:ln>
            <a:noFill/>
          </a:ln>
        </p:spPr>
        <p:txBody>
          <a:bodyPr wrap="square" lIns="0" tIns="0" rIns="0" bIns="0" anchor="t">
            <a:normAutofit/>
          </a:bodyPr>
          <a:lstStyle/>
          <a:p>
            <a:pPr marL="0" indent="0" algn="l">
              <a:buNone/>
            </a:pPr>
            <a:r>
              <a:rPr lang="en-US" sz="4400" b="1" i="0" dirty="0">
                <a:solidFill>
                  <a:srgbClr val="F2F7FA">
                    <a:alpha val="100000"/>
                  </a:srgbClr>
                </a:solidFill>
              </a:rPr>
              <a:t>Microsoft provides the platform.</a:t>
            </a:r>
          </a:p>
          <a:p>
            <a:pPr marL="0" indent="0" algn="l">
              <a:buNone/>
            </a:pPr>
            <a:r>
              <a:rPr lang="en-US" sz="4400" b="1" i="0" dirty="0">
                <a:solidFill>
                  <a:srgbClr val="2AC4E0">
                    <a:alpha val="100000"/>
                  </a:srgbClr>
                </a:solidFill>
              </a:rPr>
              <a:t>You define the lifecycle.</a:t>
            </a:r>
          </a:p>
        </p:txBody>
      </p:sp>
      <p:sp>
        <p:nvSpPr>
          <p:cNvPr id="203" name="s203"/>
          <p:cNvSpPr txBox="1"/>
          <p:nvPr/>
        </p:nvSpPr>
        <p:spPr>
          <a:xfrm>
            <a:off x="762000" y="4038600"/>
            <a:ext cx="2540000" cy="685800"/>
          </a:xfrm>
          <a:prstGeom prst="rect">
            <a:avLst/>
          </a:prstGeom>
          <a:solidFill>
            <a:srgbClr val="17324A">
              <a:alpha val="40000"/>
            </a:srgbClr>
          </a:solidFill>
          <a:ln w="12700">
            <a:solidFill>
              <a:srgbClr val="7C9CB8">
                <a:alpha val="35000"/>
              </a:srgbClr>
            </a:solidFill>
          </a:ln>
        </p:spPr>
        <p:txBody>
          <a:bodyPr wrap="square" lIns="177800" tIns="101600" rIns="177800" bIns="101600" anchor="ctr">
            <a:normAutofit/>
          </a:bodyPr>
          <a:lstStyle/>
          <a:p>
            <a:pPr marL="0" indent="0" algn="ctr">
              <a:buNone/>
            </a:pPr>
            <a:r>
              <a:rPr lang="en-US" sz="1600" b="1" i="0" spc="200" dirty="0">
                <a:solidFill>
                  <a:srgbClr val="C3D3E0">
                    <a:alpha val="100000"/>
                  </a:srgbClr>
                </a:solidFill>
              </a:rPr>
              <a:t>ACTIVE</a:t>
            </a:r>
          </a:p>
        </p:txBody>
      </p:sp>
      <p:sp>
        <p:nvSpPr>
          <p:cNvPr id="204" name="s204"/>
          <p:cNvSpPr txBox="1"/>
          <p:nvPr/>
        </p:nvSpPr>
        <p:spPr>
          <a:xfrm>
            <a:off x="3454400" y="4267200"/>
            <a:ext cx="330200" cy="254000"/>
          </a:xfrm>
          <a:prstGeom prst="rect">
            <a:avLst/>
          </a:prstGeom>
          <a:noFill/>
          <a:ln>
            <a:noFill/>
          </a:ln>
        </p:spPr>
        <p:txBody>
          <a:bodyPr wrap="square" lIns="0" tIns="0" rIns="0" bIns="0" anchor="ctr">
            <a:normAutofit/>
          </a:bodyPr>
          <a:lstStyle/>
          <a:p>
            <a:pPr marL="0" indent="0" algn="ctr">
              <a:buNone/>
            </a:pPr>
            <a:r>
              <a:rPr lang="en-US" sz="1600" b="0" i="0" dirty="0">
                <a:solidFill>
                  <a:srgbClr val="7C9CB8">
                    <a:alpha val="100000"/>
                  </a:srgbClr>
                </a:solidFill>
              </a:rPr>
              <a:t>→</a:t>
            </a:r>
          </a:p>
        </p:txBody>
      </p:sp>
      <p:sp>
        <p:nvSpPr>
          <p:cNvPr id="205" name="s205"/>
          <p:cNvSpPr txBox="1"/>
          <p:nvPr/>
        </p:nvSpPr>
        <p:spPr>
          <a:xfrm>
            <a:off x="3937000" y="4038600"/>
            <a:ext cx="2540000" cy="685800"/>
          </a:xfrm>
          <a:prstGeom prst="rect">
            <a:avLst/>
          </a:prstGeom>
          <a:solidFill>
            <a:srgbClr val="17324A">
              <a:alpha val="40000"/>
            </a:srgbClr>
          </a:solidFill>
          <a:ln w="12700">
            <a:solidFill>
              <a:srgbClr val="7C9CB8">
                <a:alpha val="35000"/>
              </a:srgbClr>
            </a:solidFill>
          </a:ln>
        </p:spPr>
        <p:txBody>
          <a:bodyPr wrap="square" lIns="177800" tIns="101600" rIns="177800" bIns="101600" anchor="ctr">
            <a:normAutofit/>
          </a:bodyPr>
          <a:lstStyle/>
          <a:p>
            <a:pPr marL="0" indent="0" algn="ctr">
              <a:buNone/>
            </a:pPr>
            <a:r>
              <a:rPr lang="en-US" sz="1600" b="1" i="0" spc="200" dirty="0">
                <a:solidFill>
                  <a:srgbClr val="C3D3E0">
                    <a:alpha val="100000"/>
                  </a:srgbClr>
                </a:solidFill>
              </a:rPr>
              <a:t>ARCHIVED</a:t>
            </a:r>
          </a:p>
        </p:txBody>
      </p:sp>
      <p:sp>
        <p:nvSpPr>
          <p:cNvPr id="206" name="s206"/>
          <p:cNvSpPr txBox="1"/>
          <p:nvPr/>
        </p:nvSpPr>
        <p:spPr>
          <a:xfrm>
            <a:off x="6629400" y="4267200"/>
            <a:ext cx="330200" cy="254000"/>
          </a:xfrm>
          <a:prstGeom prst="rect">
            <a:avLst/>
          </a:prstGeom>
          <a:noFill/>
          <a:ln>
            <a:noFill/>
          </a:ln>
        </p:spPr>
        <p:txBody>
          <a:bodyPr wrap="square" lIns="0" tIns="0" rIns="0" bIns="0" anchor="ctr">
            <a:normAutofit/>
          </a:bodyPr>
          <a:lstStyle/>
          <a:p>
            <a:pPr marL="0" indent="0" algn="ctr">
              <a:buNone/>
            </a:pPr>
            <a:r>
              <a:rPr lang="en-US" sz="1600" b="0" i="0" dirty="0">
                <a:solidFill>
                  <a:srgbClr val="7C9CB8">
                    <a:alpha val="100000"/>
                  </a:srgbClr>
                </a:solidFill>
              </a:rPr>
              <a:t>→</a:t>
            </a:r>
          </a:p>
        </p:txBody>
      </p:sp>
      <p:sp>
        <p:nvSpPr>
          <p:cNvPr id="207" name="s207"/>
          <p:cNvSpPr txBox="1"/>
          <p:nvPr/>
        </p:nvSpPr>
        <p:spPr>
          <a:xfrm>
            <a:off x="7112000" y="4038600"/>
            <a:ext cx="3556000" cy="685800"/>
          </a:xfrm>
          <a:prstGeom prst="rect">
            <a:avLst/>
          </a:prstGeom>
          <a:solidFill>
            <a:srgbClr val="17324A">
              <a:alpha val="40000"/>
            </a:srgbClr>
          </a:solidFill>
          <a:ln w="12700">
            <a:solidFill>
              <a:srgbClr val="7C9CB8">
                <a:alpha val="35000"/>
              </a:srgbClr>
            </a:solidFill>
          </a:ln>
        </p:spPr>
        <p:txBody>
          <a:bodyPr wrap="square" lIns="177800" tIns="101600" rIns="177800" bIns="101600" anchor="ctr">
            <a:normAutofit/>
          </a:bodyPr>
          <a:lstStyle/>
          <a:p>
            <a:pPr marL="0" indent="0" algn="ctr">
              <a:buNone/>
            </a:pPr>
            <a:r>
              <a:rPr lang="en-US" sz="1600" b="1" i="0" spc="200" dirty="0">
                <a:solidFill>
                  <a:srgbClr val="C3D3E0">
                    <a:alpha val="100000"/>
                  </a:srgbClr>
                </a:solidFill>
              </a:rPr>
              <a:t>ACTIVE or DISPOSED</a:t>
            </a:r>
          </a:p>
        </p:txBody>
      </p:sp>
      <p:sp>
        <p:nvSpPr>
          <p:cNvPr id="208" name="s208"/>
          <p:cNvSpPr txBox="1"/>
          <p:nvPr/>
        </p:nvSpPr>
        <p:spPr>
          <a:xfrm>
            <a:off x="762000" y="3759200"/>
            <a:ext cx="9906000" cy="254000"/>
          </a:xfrm>
          <a:prstGeom prst="rect">
            <a:avLst/>
          </a:prstGeom>
          <a:noFill/>
          <a:ln>
            <a:noFill/>
          </a:ln>
        </p:spPr>
        <p:txBody>
          <a:bodyPr wrap="square" lIns="0" tIns="0" rIns="0" bIns="0" anchor="t">
            <a:normAutofit/>
          </a:bodyPr>
          <a:lstStyle/>
          <a:p>
            <a:pPr marL="0" indent="0" algn="ctr">
              <a:buNone/>
            </a:pPr>
            <a:r>
              <a:rPr lang="en-US" sz="1400" b="1" i="0" spc="400" dirty="0">
                <a:solidFill>
                  <a:srgbClr val="FFB020">
                    <a:alpha val="100000"/>
                  </a:srgbClr>
                </a:solidFill>
              </a:rPr>
              <a:t>POLICY  ·  OWNERSHIP  ·  EVIDENCE</a:t>
            </a:r>
          </a:p>
        </p:txBody>
      </p:sp>
      <p:sp>
        <p:nvSpPr>
          <p:cNvPr id="209" name="s209"/>
          <p:cNvSpPr txBox="1"/>
          <p:nvPr/>
        </p:nvSpPr>
        <p:spPr>
          <a:xfrm>
            <a:off x="762000" y="4876800"/>
            <a:ext cx="9906000" cy="25400"/>
          </a:xfrm>
          <a:prstGeom prst="rect">
            <a:avLst/>
          </a:prstGeom>
          <a:solidFill>
            <a:srgbClr val="FFB020">
              <a:alpha val="70000"/>
            </a:srgbClr>
          </a:solidFill>
          <a:ln>
            <a:noFill/>
          </a:ln>
        </p:spPr>
        <p:txBody>
          <a:bodyPr wrap="square" lIns="177800" tIns="101600" rIns="177800" bIns="101600" anchor="t">
            <a:normAutofit fontScale="25000" lnSpcReduction="20000"/>
          </a:bodyPr>
          <a:lstStyle/>
          <a:p>
            <a:endParaRPr lang="en-US"/>
          </a:p>
        </p:txBody>
      </p:sp>
      <p:sp>
        <p:nvSpPr>
          <p:cNvPr id="210" name="s210"/>
          <p:cNvSpPr txBox="1"/>
          <p:nvPr/>
        </p:nvSpPr>
        <p:spPr>
          <a:xfrm>
            <a:off x="762000" y="5130800"/>
            <a:ext cx="76200" cy="762000"/>
          </a:xfrm>
          <a:prstGeom prst="rect">
            <a:avLst/>
          </a:prstGeom>
          <a:solidFill>
            <a:srgbClr val="2AC4E0">
              <a:alpha val="100000"/>
            </a:srgbClr>
          </a:solidFill>
          <a:ln>
            <a:noFill/>
          </a:ln>
        </p:spPr>
        <p:txBody>
          <a:bodyPr wrap="square" lIns="177800" tIns="101600" rIns="177800" bIns="101600" anchor="t">
            <a:normAutofit/>
          </a:bodyPr>
          <a:lstStyle/>
          <a:p>
            <a:endParaRPr lang="en-US"/>
          </a:p>
        </p:txBody>
      </p:sp>
      <p:sp>
        <p:nvSpPr>
          <p:cNvPr id="211" name="s211"/>
          <p:cNvSpPr txBox="1"/>
          <p:nvPr/>
        </p:nvSpPr>
        <p:spPr>
          <a:xfrm>
            <a:off x="1016000" y="5105400"/>
            <a:ext cx="6350000" cy="787400"/>
          </a:xfrm>
          <a:prstGeom prst="rect">
            <a:avLst/>
          </a:prstGeom>
          <a:noFill/>
          <a:ln>
            <a:noFill/>
          </a:ln>
        </p:spPr>
        <p:txBody>
          <a:bodyPr wrap="square" lIns="0" tIns="0" rIns="0" bIns="0" anchor="t">
            <a:normAutofit/>
          </a:bodyPr>
          <a:lstStyle/>
          <a:p>
            <a:pPr marL="0" indent="0" algn="l">
              <a:buNone/>
            </a:pPr>
            <a:r>
              <a:rPr lang="en-US" sz="1900" b="1" i="0" dirty="0">
                <a:solidFill>
                  <a:srgbClr val="F2F7FA">
                    <a:alpha val="100000"/>
                  </a:srgbClr>
                </a:solidFill>
              </a:rPr>
              <a:t>Start with one site. Make the decision visible. Test recovery. Then scale.</a:t>
            </a:r>
          </a:p>
        </p:txBody>
      </p:sp>
      <p:sp>
        <p:nvSpPr>
          <p:cNvPr id="212" name="s212"/>
          <p:cNvSpPr txBox="1"/>
          <p:nvPr/>
        </p:nvSpPr>
        <p:spPr>
          <a:xfrm>
            <a:off x="7874000" y="5156200"/>
            <a:ext cx="3556000" cy="711200"/>
          </a:xfrm>
          <a:prstGeom prst="rect">
            <a:avLst/>
          </a:prstGeom>
          <a:noFill/>
          <a:ln>
            <a:noFill/>
          </a:ln>
        </p:spPr>
        <p:txBody>
          <a:bodyPr wrap="square" lIns="0" tIns="0" rIns="0" bIns="0" anchor="t">
            <a:normAutofit/>
          </a:bodyPr>
          <a:lstStyle/>
          <a:p>
            <a:pPr marL="0" indent="0" algn="r">
              <a:buNone/>
            </a:pPr>
            <a:r>
              <a:rPr lang="en-US" sz="2200" b="1" i="0" dirty="0">
                <a:solidFill>
                  <a:srgbClr val="2AC4E0">
                    <a:alpha val="100000"/>
                  </a:srgbClr>
                </a:solidFill>
              </a:rPr>
              <a:t>pieterkops.nl</a:t>
            </a:r>
          </a:p>
          <a:p>
            <a:pPr marL="0" indent="0" algn="r">
              <a:buNone/>
            </a:pPr>
            <a:r>
              <a:rPr lang="en-US" sz="1400" b="0" i="0" dirty="0">
                <a:solidFill>
                  <a:srgbClr val="C3D3E0">
                    <a:alpha val="100000"/>
                  </a:srgbClr>
                </a:solidFill>
              </a:rPr>
              <a:t>Pieter Kops  |  Microsoft MVP</a:t>
            </a:r>
          </a:p>
        </p:txBody>
      </p:sp>
    </p:spTree>
    <p:extLst>
      <p:ext uri="{BB962C8B-B14F-4D97-AF65-F5344CB8AC3E}">
        <p14:creationId xmlns:p14="http://schemas.microsoft.com/office/powerpoint/2010/main" val="13583991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68BED8-3172-468D-9781-C67B85763BE5}"/>
              </a:ext>
            </a:extLst>
          </p:cNvPr>
          <p:cNvSpPr txBox="1"/>
          <p:nvPr/>
        </p:nvSpPr>
        <p:spPr>
          <a:xfrm>
            <a:off x="762000" y="558800"/>
            <a:ext cx="7620000" cy="330200"/>
          </a:xfrm>
          <a:prstGeom prst="rect">
            <a:avLst/>
          </a:prstGeom>
          <a:noFill/>
        </p:spPr>
        <p:txBody>
          <a:bodyPr vertOverflow="overflow" vert="horz" wrap="square" rtlCol="0" anchor="t">
            <a:spAutoFit/>
          </a:bodyPr>
          <a:lstStyle/>
          <a:p>
            <a:pPr algn="l"/>
            <a:r>
              <a:rPr lang="en-US" sz="1400" b="1">
                <a:solidFill>
                  <a:srgbClr val="2AC4E0"/>
                </a:solidFill>
              </a:rPr>
              <a:t>APPENDIX  ·  Q&amp;A READY</a:t>
            </a:r>
          </a:p>
        </p:txBody>
      </p:sp>
      <p:sp>
        <p:nvSpPr>
          <p:cNvPr id="5" name="TextBox 4">
            <a:extLst>
              <a:ext uri="{FF2B5EF4-FFF2-40B4-BE49-F238E27FC236}">
                <a16:creationId xmlns:a16="http://schemas.microsoft.com/office/drawing/2014/main" id="{2AC5121F-B85B-4C45-9FB8-440E86D93330}"/>
              </a:ext>
            </a:extLst>
          </p:cNvPr>
          <p:cNvSpPr txBox="1"/>
          <p:nvPr/>
        </p:nvSpPr>
        <p:spPr>
          <a:xfrm>
            <a:off x="711200" y="914400"/>
            <a:ext cx="10668000" cy="584200"/>
          </a:xfrm>
          <a:prstGeom prst="rect">
            <a:avLst/>
          </a:prstGeom>
          <a:noFill/>
        </p:spPr>
        <p:txBody>
          <a:bodyPr vertOverflow="overflow" vert="horz" wrap="square" rtlCol="0" anchor="t">
            <a:spAutoFit/>
          </a:bodyPr>
          <a:lstStyle/>
          <a:p>
            <a:pPr algn="l"/>
            <a:r>
              <a:rPr lang="en-US" sz="2800" b="1">
                <a:solidFill>
                  <a:srgbClr val="F2F7FA"/>
                </a:solidFill>
              </a:rPr>
              <a:t>Prerequisites and administrator roles</a:t>
            </a:r>
          </a:p>
        </p:txBody>
      </p:sp>
      <p:sp>
        <p:nvSpPr>
          <p:cNvPr id="6" name="Rectangle 5">
            <a:extLst>
              <a:ext uri="{FF2B5EF4-FFF2-40B4-BE49-F238E27FC236}">
                <a16:creationId xmlns:a16="http://schemas.microsoft.com/office/drawing/2014/main" id="{78B6D982-D3B2-4AA9-B774-8DB6C87DDBC8}"/>
              </a:ext>
            </a:extLst>
          </p:cNvPr>
          <p:cNvSpPr/>
          <p:nvPr/>
        </p:nvSpPr>
        <p:spPr>
          <a:xfrm>
            <a:off x="762000" y="1676400"/>
            <a:ext cx="10668000" cy="25400"/>
          </a:xfrm>
          <a:prstGeom prst="rect">
            <a:avLst/>
          </a:prstGeom>
          <a:solidFill>
            <a:srgbClr val="2AC4E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 name="TextBox 6">
            <a:extLst>
              <a:ext uri="{FF2B5EF4-FFF2-40B4-BE49-F238E27FC236}">
                <a16:creationId xmlns:a16="http://schemas.microsoft.com/office/drawing/2014/main" id="{C813C647-F1C5-4BBF-A119-713AE9C162FB}"/>
              </a:ext>
            </a:extLst>
          </p:cNvPr>
          <p:cNvSpPr txBox="1"/>
          <p:nvPr/>
        </p:nvSpPr>
        <p:spPr>
          <a:xfrm>
            <a:off x="762000" y="2006600"/>
            <a:ext cx="10668000" cy="4064000"/>
          </a:xfrm>
          <a:prstGeom prst="rect">
            <a:avLst/>
          </a:prstGeom>
          <a:noFill/>
        </p:spPr>
        <p:txBody>
          <a:bodyPr vertOverflow="overflow" vert="horz" wrap="square" rtlCol="0" anchor="t">
            <a:noAutofit/>
          </a:bodyPr>
          <a:lstStyle/>
          <a:p>
            <a:pPr algn="l"/>
            <a:r>
              <a:rPr lang="en-US" sz="1700">
                <a:solidFill>
                  <a:srgbClr val="F2F7FA"/>
                </a:solidFill>
              </a:rPr>
              <a:t>·  Supported Microsoft 365 administrator role for Billing and Org settings
·  Owner or Contributor on the Azure subscription and resource group
·  Azure subscription in the same tenant as Microsoft 365
·  A resource group in that subscription, plus a chosen region
·  At least one SharePoint licence in the tenant
·  Pay-as-you-go billing policy created and connected to the Archive service
·  SharePoint archiving enabled under Storage services &gt; Archive
A budget is a monitoring threshold, not a spending cap. Reaching 100% does not stop the service or billing.</a:t>
            </a:r>
          </a:p>
        </p:txBody>
      </p:sp>
    </p:spTree>
    <p:extLst>
      <p:ext uri="{BB962C8B-B14F-4D97-AF65-F5344CB8AC3E}">
        <p14:creationId xmlns:p14="http://schemas.microsoft.com/office/powerpoint/2010/main" val="15661528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AD66983-D6B5-4C3D-9409-C20846E2435C}"/>
              </a:ext>
            </a:extLst>
          </p:cNvPr>
          <p:cNvSpPr txBox="1"/>
          <p:nvPr/>
        </p:nvSpPr>
        <p:spPr>
          <a:xfrm>
            <a:off x="762000" y="558800"/>
            <a:ext cx="7620000" cy="330200"/>
          </a:xfrm>
          <a:prstGeom prst="rect">
            <a:avLst/>
          </a:prstGeom>
          <a:noFill/>
        </p:spPr>
        <p:txBody>
          <a:bodyPr vertOverflow="overflow" vert="horz" wrap="square" rtlCol="0" anchor="t">
            <a:spAutoFit/>
          </a:bodyPr>
          <a:lstStyle/>
          <a:p>
            <a:pPr algn="l"/>
            <a:r>
              <a:rPr lang="en-US" sz="1400" b="1">
                <a:solidFill>
                  <a:srgbClr val="2AC4E0"/>
                </a:solidFill>
              </a:rPr>
              <a:t>APPENDIX  ·  Q&amp;A READY</a:t>
            </a:r>
          </a:p>
        </p:txBody>
      </p:sp>
      <p:sp>
        <p:nvSpPr>
          <p:cNvPr id="5" name="TextBox 4">
            <a:extLst>
              <a:ext uri="{FF2B5EF4-FFF2-40B4-BE49-F238E27FC236}">
                <a16:creationId xmlns:a16="http://schemas.microsoft.com/office/drawing/2014/main" id="{8BD59168-6696-48E7-A20C-5C8E2B7075A1}"/>
              </a:ext>
            </a:extLst>
          </p:cNvPr>
          <p:cNvSpPr txBox="1"/>
          <p:nvPr/>
        </p:nvSpPr>
        <p:spPr>
          <a:xfrm>
            <a:off x="711200" y="914400"/>
            <a:ext cx="10668000" cy="584200"/>
          </a:xfrm>
          <a:prstGeom prst="rect">
            <a:avLst/>
          </a:prstGeom>
          <a:noFill/>
        </p:spPr>
        <p:txBody>
          <a:bodyPr vertOverflow="overflow" vert="horz" wrap="square" rtlCol="0" anchor="t">
            <a:spAutoFit/>
          </a:bodyPr>
          <a:lstStyle/>
          <a:p>
            <a:pPr algn="l"/>
            <a:r>
              <a:rPr lang="en-US" sz="2800" b="1">
                <a:solidFill>
                  <a:srgbClr val="F2F7FA"/>
                </a:solidFill>
              </a:rPr>
              <a:t>Full PowerShell control reference</a:t>
            </a:r>
          </a:p>
        </p:txBody>
      </p:sp>
      <p:sp>
        <p:nvSpPr>
          <p:cNvPr id="6" name="Rectangle 5">
            <a:extLst>
              <a:ext uri="{FF2B5EF4-FFF2-40B4-BE49-F238E27FC236}">
                <a16:creationId xmlns:a16="http://schemas.microsoft.com/office/drawing/2014/main" id="{18C7B461-22CA-4B58-970B-F6D9D5E8ADA5}"/>
              </a:ext>
            </a:extLst>
          </p:cNvPr>
          <p:cNvSpPr/>
          <p:nvPr/>
        </p:nvSpPr>
        <p:spPr>
          <a:xfrm>
            <a:off x="762000" y="1676400"/>
            <a:ext cx="10668000" cy="25400"/>
          </a:xfrm>
          <a:prstGeom prst="rect">
            <a:avLst/>
          </a:prstGeom>
          <a:solidFill>
            <a:srgbClr val="2AC4E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 name="TextBox 6">
            <a:extLst>
              <a:ext uri="{FF2B5EF4-FFF2-40B4-BE49-F238E27FC236}">
                <a16:creationId xmlns:a16="http://schemas.microsoft.com/office/drawing/2014/main" id="{4D3A0D76-68E0-4167-BEC6-F18BEF506F26}"/>
              </a:ext>
            </a:extLst>
          </p:cNvPr>
          <p:cNvSpPr txBox="1"/>
          <p:nvPr/>
        </p:nvSpPr>
        <p:spPr>
          <a:xfrm>
            <a:off x="762000" y="2006600"/>
            <a:ext cx="10668000" cy="4064000"/>
          </a:xfrm>
          <a:prstGeom prst="rect">
            <a:avLst/>
          </a:prstGeom>
          <a:noFill/>
        </p:spPr>
        <p:txBody>
          <a:bodyPr vertOverflow="overflow" vert="horz" wrap="square" rtlCol="0" anchor="t">
            <a:noAutofit/>
          </a:bodyPr>
          <a:lstStyle/>
          <a:p>
            <a:pPr algn="l"/>
            <a:r>
              <a:rPr lang="en-US" sz="1500">
                <a:solidFill>
                  <a:srgbClr val="C3D3E0"/>
                </a:solidFill>
                <a:latin typeface="Consolas"/>
              </a:rPr>
              <a:t>Get-SPOSite -Identity https://contoso.sharepoint.com/sites/ProjectPhoenix |
    Select-Object Url, AllowFileArchive, ArchivedFileDiskUsed
Set-SPOSite -Identity https://contoso.sharepoint.com/sites/HR -AllowFileArchive $false
Set-SPOTenant -AllowFileArchiveOnNewSitesByDefault $true
Set-PnPFileArchiveState -Identity "/sites/ProjectPhoenix/Shared Documents/Old Deliverables/Report.docx" -ArchiveState Archived
Get-PnPFileInFolder -FolderSiteRelativeUrl "Shared Documents/Old Deliverables"</a:t>
            </a:r>
          </a:p>
        </p:txBody>
      </p:sp>
    </p:spTree>
    <p:extLst>
      <p:ext uri="{BB962C8B-B14F-4D97-AF65-F5344CB8AC3E}">
        <p14:creationId xmlns:p14="http://schemas.microsoft.com/office/powerpoint/2010/main" val="17222975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5262AC8-49E7-4C33-BE76-9D8E38811639}"/>
              </a:ext>
            </a:extLst>
          </p:cNvPr>
          <p:cNvSpPr txBox="1"/>
          <p:nvPr/>
        </p:nvSpPr>
        <p:spPr>
          <a:xfrm>
            <a:off x="762000" y="558800"/>
            <a:ext cx="7620000" cy="330200"/>
          </a:xfrm>
          <a:prstGeom prst="rect">
            <a:avLst/>
          </a:prstGeom>
          <a:noFill/>
        </p:spPr>
        <p:txBody>
          <a:bodyPr vertOverflow="overflow" vert="horz" wrap="square" rtlCol="0" anchor="t">
            <a:spAutoFit/>
          </a:bodyPr>
          <a:lstStyle/>
          <a:p>
            <a:pPr algn="l"/>
            <a:r>
              <a:rPr lang="en-US" sz="1400" b="1">
                <a:solidFill>
                  <a:srgbClr val="2AC4E0"/>
                </a:solidFill>
              </a:rPr>
              <a:t>APPENDIX  ·  Q&amp;A READY</a:t>
            </a:r>
          </a:p>
        </p:txBody>
      </p:sp>
      <p:sp>
        <p:nvSpPr>
          <p:cNvPr id="5" name="TextBox 4">
            <a:extLst>
              <a:ext uri="{FF2B5EF4-FFF2-40B4-BE49-F238E27FC236}">
                <a16:creationId xmlns:a16="http://schemas.microsoft.com/office/drawing/2014/main" id="{6E83D96C-59A0-475A-9088-E57F02621C38}"/>
              </a:ext>
            </a:extLst>
          </p:cNvPr>
          <p:cNvSpPr txBox="1"/>
          <p:nvPr/>
        </p:nvSpPr>
        <p:spPr>
          <a:xfrm>
            <a:off x="711200" y="914400"/>
            <a:ext cx="10668000" cy="584200"/>
          </a:xfrm>
          <a:prstGeom prst="rect">
            <a:avLst/>
          </a:prstGeom>
          <a:noFill/>
        </p:spPr>
        <p:txBody>
          <a:bodyPr vertOverflow="overflow" vert="horz" wrap="square" rtlCol="0" anchor="t">
            <a:spAutoFit/>
          </a:bodyPr>
          <a:lstStyle/>
          <a:p>
            <a:pPr algn="l"/>
            <a:r>
              <a:rPr lang="en-US" sz="2800" b="1">
                <a:solidFill>
                  <a:srgbClr val="F2F7FA"/>
                </a:solidFill>
              </a:rPr>
              <a:t>Microsoft Graph request and asynchronous response</a:t>
            </a:r>
          </a:p>
        </p:txBody>
      </p:sp>
      <p:sp>
        <p:nvSpPr>
          <p:cNvPr id="6" name="Rectangle 5">
            <a:extLst>
              <a:ext uri="{FF2B5EF4-FFF2-40B4-BE49-F238E27FC236}">
                <a16:creationId xmlns:a16="http://schemas.microsoft.com/office/drawing/2014/main" id="{ABB880BC-186B-4AD9-811A-937AABEFD207}"/>
              </a:ext>
            </a:extLst>
          </p:cNvPr>
          <p:cNvSpPr/>
          <p:nvPr/>
        </p:nvSpPr>
        <p:spPr>
          <a:xfrm>
            <a:off x="762000" y="1676400"/>
            <a:ext cx="10668000" cy="25400"/>
          </a:xfrm>
          <a:prstGeom prst="rect">
            <a:avLst/>
          </a:prstGeom>
          <a:solidFill>
            <a:srgbClr val="2AC4E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 name="TextBox 6">
            <a:extLst>
              <a:ext uri="{FF2B5EF4-FFF2-40B4-BE49-F238E27FC236}">
                <a16:creationId xmlns:a16="http://schemas.microsoft.com/office/drawing/2014/main" id="{EAD28477-33D0-4759-906D-647F49C45D62}"/>
              </a:ext>
            </a:extLst>
          </p:cNvPr>
          <p:cNvSpPr txBox="1"/>
          <p:nvPr/>
        </p:nvSpPr>
        <p:spPr>
          <a:xfrm>
            <a:off x="762000" y="2006600"/>
            <a:ext cx="10668000" cy="4064000"/>
          </a:xfrm>
          <a:prstGeom prst="rect">
            <a:avLst/>
          </a:prstGeom>
          <a:noFill/>
        </p:spPr>
        <p:txBody>
          <a:bodyPr vertOverflow="overflow" vert="horz" wrap="square" rtlCol="0" anchor="t">
            <a:noAutofit/>
          </a:bodyPr>
          <a:lstStyle/>
          <a:p>
            <a:pPr algn="l"/>
            <a:r>
              <a:rPr lang="en-US" sz="1500">
                <a:solidFill>
                  <a:srgbClr val="C3D3E0"/>
                </a:solidFill>
                <a:latin typeface="Consolas"/>
              </a:rPr>
              <a:t>POST /beta/drives/{driveId}/items/{itemId}/archive
POST /beta/drives/{driveId}/items/{itemId}/unarchive
Prefer: respond-async
202 Accepted
Location: &lt;operation status URL&gt;
429 Too Many Requests
Retry-After: &lt;seconds&gt;   -&gt; honour the header, batch and retry
Archive and unarchive are documented under beta. Re-check before every event.</a:t>
            </a:r>
          </a:p>
        </p:txBody>
      </p:sp>
    </p:spTree>
    <p:extLst>
      <p:ext uri="{BB962C8B-B14F-4D97-AF65-F5344CB8AC3E}">
        <p14:creationId xmlns:p14="http://schemas.microsoft.com/office/powerpoint/2010/main" val="8660346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210E9D9-8037-463A-A376-45C1FBF10B14}"/>
              </a:ext>
            </a:extLst>
          </p:cNvPr>
          <p:cNvSpPr txBox="1"/>
          <p:nvPr/>
        </p:nvSpPr>
        <p:spPr>
          <a:xfrm>
            <a:off x="762000" y="558800"/>
            <a:ext cx="7620000" cy="330200"/>
          </a:xfrm>
          <a:prstGeom prst="rect">
            <a:avLst/>
          </a:prstGeom>
          <a:noFill/>
        </p:spPr>
        <p:txBody>
          <a:bodyPr vertOverflow="overflow" vert="horz" wrap="square" rtlCol="0" anchor="t">
            <a:spAutoFit/>
          </a:bodyPr>
          <a:lstStyle/>
          <a:p>
            <a:pPr algn="l"/>
            <a:r>
              <a:rPr lang="en-US" sz="1400" b="1">
                <a:solidFill>
                  <a:srgbClr val="2AC4E0"/>
                </a:solidFill>
              </a:rPr>
              <a:t>APPENDIX  ·  Q&amp;A READY</a:t>
            </a:r>
          </a:p>
        </p:txBody>
      </p:sp>
      <p:sp>
        <p:nvSpPr>
          <p:cNvPr id="5" name="TextBox 4">
            <a:extLst>
              <a:ext uri="{FF2B5EF4-FFF2-40B4-BE49-F238E27FC236}">
                <a16:creationId xmlns:a16="http://schemas.microsoft.com/office/drawing/2014/main" id="{DBFFC178-C08F-4F7E-BDEC-95F3BA13872E}"/>
              </a:ext>
            </a:extLst>
          </p:cNvPr>
          <p:cNvSpPr txBox="1"/>
          <p:nvPr/>
        </p:nvSpPr>
        <p:spPr>
          <a:xfrm>
            <a:off x="711200" y="914400"/>
            <a:ext cx="10668000" cy="584200"/>
          </a:xfrm>
          <a:prstGeom prst="rect">
            <a:avLst/>
          </a:prstGeom>
          <a:noFill/>
        </p:spPr>
        <p:txBody>
          <a:bodyPr vertOverflow="overflow" vert="horz" wrap="square" rtlCol="0" anchor="t">
            <a:spAutoFit/>
          </a:bodyPr>
          <a:lstStyle/>
          <a:p>
            <a:pPr algn="l"/>
            <a:r>
              <a:rPr lang="en-US" sz="2800" b="1">
                <a:solidFill>
                  <a:srgbClr val="F2F7FA"/>
                </a:solidFill>
              </a:rPr>
              <a:t>PnP PowerShell permissions</a:t>
            </a:r>
          </a:p>
        </p:txBody>
      </p:sp>
      <p:sp>
        <p:nvSpPr>
          <p:cNvPr id="6" name="Rectangle 5">
            <a:extLst>
              <a:ext uri="{FF2B5EF4-FFF2-40B4-BE49-F238E27FC236}">
                <a16:creationId xmlns:a16="http://schemas.microsoft.com/office/drawing/2014/main" id="{69A73920-DB29-4D1D-BBFE-858EBECBAE42}"/>
              </a:ext>
            </a:extLst>
          </p:cNvPr>
          <p:cNvSpPr/>
          <p:nvPr/>
        </p:nvSpPr>
        <p:spPr>
          <a:xfrm>
            <a:off x="762000" y="1676400"/>
            <a:ext cx="10668000" cy="25400"/>
          </a:xfrm>
          <a:prstGeom prst="rect">
            <a:avLst/>
          </a:prstGeom>
          <a:solidFill>
            <a:srgbClr val="2AC4E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 name="TextBox 6">
            <a:extLst>
              <a:ext uri="{FF2B5EF4-FFF2-40B4-BE49-F238E27FC236}">
                <a16:creationId xmlns:a16="http://schemas.microsoft.com/office/drawing/2014/main" id="{4A7F4A8A-18B5-4472-9322-22E96DE47AE2}"/>
              </a:ext>
            </a:extLst>
          </p:cNvPr>
          <p:cNvSpPr txBox="1"/>
          <p:nvPr/>
        </p:nvSpPr>
        <p:spPr>
          <a:xfrm>
            <a:off x="762000" y="2006600"/>
            <a:ext cx="10668000" cy="4064000"/>
          </a:xfrm>
          <a:prstGeom prst="rect">
            <a:avLst/>
          </a:prstGeom>
          <a:noFill/>
        </p:spPr>
        <p:txBody>
          <a:bodyPr vertOverflow="overflow" vert="horz" wrap="square" rtlCol="0" anchor="t">
            <a:noAutofit/>
          </a:bodyPr>
          <a:lstStyle/>
          <a:p>
            <a:pPr algn="l"/>
            <a:r>
              <a:rPr lang="en-US" sz="1700">
                <a:solidFill>
                  <a:srgbClr val="F2F7FA"/>
                </a:solidFill>
              </a:rPr>
              <a:t>·  PnP PowerShell implements archiving through the Microsoft Graph beta archive APIs
·  Edit permission on the file is required to archive it
·  Read permission is sufficient to reactivate an archived file
·  Site collection administrator or SharePoint administrator rights for site level settings
·  Register or consent to the PnP application registration in the tenant before the session
·  Never run a tenant wide loop against a customer tenant on stage
·  Expect throttling: implement retry with Retry-After and controlled batch sizes</a:t>
            </a:r>
          </a:p>
        </p:txBody>
      </p:sp>
    </p:spTree>
    <p:extLst>
      <p:ext uri="{BB962C8B-B14F-4D97-AF65-F5344CB8AC3E}">
        <p14:creationId xmlns:p14="http://schemas.microsoft.com/office/powerpoint/2010/main" val="338497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DEAD827-0F19-45D3-BEE0-A4E91745B87D}"/>
              </a:ext>
            </a:extLst>
          </p:cNvPr>
          <p:cNvSpPr txBox="1"/>
          <p:nvPr/>
        </p:nvSpPr>
        <p:spPr>
          <a:xfrm>
            <a:off x="762000" y="558800"/>
            <a:ext cx="7620000" cy="330200"/>
          </a:xfrm>
          <a:prstGeom prst="rect">
            <a:avLst/>
          </a:prstGeom>
          <a:noFill/>
        </p:spPr>
        <p:txBody>
          <a:bodyPr vertOverflow="overflow" vert="horz" wrap="square" rtlCol="0" anchor="t">
            <a:spAutoFit/>
          </a:bodyPr>
          <a:lstStyle/>
          <a:p>
            <a:pPr algn="l"/>
            <a:r>
              <a:rPr lang="en-US" sz="1400" b="1">
                <a:solidFill>
                  <a:srgbClr val="2AC4E0"/>
                </a:solidFill>
              </a:rPr>
              <a:t>APPENDIX  ·  Q&amp;A READY</a:t>
            </a:r>
          </a:p>
        </p:txBody>
      </p:sp>
      <p:sp>
        <p:nvSpPr>
          <p:cNvPr id="5" name="TextBox 4">
            <a:extLst>
              <a:ext uri="{FF2B5EF4-FFF2-40B4-BE49-F238E27FC236}">
                <a16:creationId xmlns:a16="http://schemas.microsoft.com/office/drawing/2014/main" id="{B4EF5E96-723A-4F49-A75E-7FB01A794800}"/>
              </a:ext>
            </a:extLst>
          </p:cNvPr>
          <p:cNvSpPr txBox="1"/>
          <p:nvPr/>
        </p:nvSpPr>
        <p:spPr>
          <a:xfrm>
            <a:off x="711200" y="914400"/>
            <a:ext cx="10668000" cy="584200"/>
          </a:xfrm>
          <a:prstGeom prst="rect">
            <a:avLst/>
          </a:prstGeom>
          <a:noFill/>
        </p:spPr>
        <p:txBody>
          <a:bodyPr vertOverflow="overflow" vert="horz" wrap="square" rtlCol="0" anchor="t">
            <a:spAutoFit/>
          </a:bodyPr>
          <a:lstStyle/>
          <a:p>
            <a:pPr algn="l"/>
            <a:r>
              <a:rPr lang="en-US" sz="2800" b="1">
                <a:solidFill>
                  <a:srgbClr val="F2F7FA"/>
                </a:solidFill>
              </a:rPr>
              <a:t>Cost formula and assumptions</a:t>
            </a:r>
          </a:p>
        </p:txBody>
      </p:sp>
      <p:sp>
        <p:nvSpPr>
          <p:cNvPr id="6" name="Rectangle 5">
            <a:extLst>
              <a:ext uri="{FF2B5EF4-FFF2-40B4-BE49-F238E27FC236}">
                <a16:creationId xmlns:a16="http://schemas.microsoft.com/office/drawing/2014/main" id="{6A990C6D-6E8F-44C6-A576-8F66612D4368}"/>
              </a:ext>
            </a:extLst>
          </p:cNvPr>
          <p:cNvSpPr/>
          <p:nvPr/>
        </p:nvSpPr>
        <p:spPr>
          <a:xfrm>
            <a:off x="762000" y="1676400"/>
            <a:ext cx="10668000" cy="25400"/>
          </a:xfrm>
          <a:prstGeom prst="rect">
            <a:avLst/>
          </a:prstGeom>
          <a:solidFill>
            <a:srgbClr val="2AC4E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 name="TextBox 6">
            <a:extLst>
              <a:ext uri="{FF2B5EF4-FFF2-40B4-BE49-F238E27FC236}">
                <a16:creationId xmlns:a16="http://schemas.microsoft.com/office/drawing/2014/main" id="{3B246599-D306-4858-B417-DBFBE060E32F}"/>
              </a:ext>
            </a:extLst>
          </p:cNvPr>
          <p:cNvSpPr txBox="1"/>
          <p:nvPr/>
        </p:nvSpPr>
        <p:spPr>
          <a:xfrm>
            <a:off x="762000" y="2006600"/>
            <a:ext cx="10668000" cy="4064000"/>
          </a:xfrm>
          <a:prstGeom prst="rect">
            <a:avLst/>
          </a:prstGeom>
          <a:noFill/>
        </p:spPr>
        <p:txBody>
          <a:bodyPr vertOverflow="overflow" vert="horz" wrap="square" rtlCol="0" anchor="t">
            <a:noAutofit/>
          </a:bodyPr>
          <a:lstStyle/>
          <a:p>
            <a:pPr algn="l"/>
            <a:r>
              <a:rPr lang="en-US" sz="1500">
                <a:solidFill>
                  <a:srgbClr val="C3D3E0"/>
                </a:solidFill>
                <a:latin typeface="Consolas"/>
              </a:rPr>
              <a:t>Monthly active overage  =  (active GB - quota GB) x $0.20
Monthly archive cost    =  archived billable GB x $0.05
1 TB example:  1,024 GB x $0.20 = $204.80    versus    1,024 GB x $0.05 = $51.20
Rate difference: $153.60 per month, $1,843.20 per year
The archive rate is 75% lower than the standard storage rate for the same billable gigabyte.
That is not a 75% lower total bill. The result depends on quota, active storage and how many
gigabytes can safely be reclassified.
Assumptions: 1 TB = 1,024 GB, published list prices, tax and agreement excluded.</a:t>
            </a:r>
          </a:p>
        </p:txBody>
      </p:sp>
    </p:spTree>
    <p:extLst>
      <p:ext uri="{BB962C8B-B14F-4D97-AF65-F5344CB8AC3E}">
        <p14:creationId xmlns:p14="http://schemas.microsoft.com/office/powerpoint/2010/main" val="27298081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93EC27C-7412-4A9B-8F4B-3E912C4CA321}"/>
              </a:ext>
            </a:extLst>
          </p:cNvPr>
          <p:cNvSpPr txBox="1"/>
          <p:nvPr/>
        </p:nvSpPr>
        <p:spPr>
          <a:xfrm>
            <a:off x="762000" y="558800"/>
            <a:ext cx="7620000" cy="330200"/>
          </a:xfrm>
          <a:prstGeom prst="rect">
            <a:avLst/>
          </a:prstGeom>
          <a:noFill/>
        </p:spPr>
        <p:txBody>
          <a:bodyPr vertOverflow="overflow" vert="horz" wrap="square" rtlCol="0" anchor="t">
            <a:spAutoFit/>
          </a:bodyPr>
          <a:lstStyle/>
          <a:p>
            <a:pPr algn="l"/>
            <a:r>
              <a:rPr lang="en-US" sz="1400" b="1">
                <a:solidFill>
                  <a:srgbClr val="2AC4E0"/>
                </a:solidFill>
              </a:rPr>
              <a:t>APPENDIX  ·  Q&amp;A READY</a:t>
            </a:r>
          </a:p>
        </p:txBody>
      </p:sp>
      <p:sp>
        <p:nvSpPr>
          <p:cNvPr id="5" name="TextBox 4">
            <a:extLst>
              <a:ext uri="{FF2B5EF4-FFF2-40B4-BE49-F238E27FC236}">
                <a16:creationId xmlns:a16="http://schemas.microsoft.com/office/drawing/2014/main" id="{D2030ADA-459C-4738-BDCF-D39A47088F5F}"/>
              </a:ext>
            </a:extLst>
          </p:cNvPr>
          <p:cNvSpPr txBox="1"/>
          <p:nvPr/>
        </p:nvSpPr>
        <p:spPr>
          <a:xfrm>
            <a:off x="711200" y="914400"/>
            <a:ext cx="10668000" cy="584200"/>
          </a:xfrm>
          <a:prstGeom prst="rect">
            <a:avLst/>
          </a:prstGeom>
          <a:noFill/>
        </p:spPr>
        <p:txBody>
          <a:bodyPr vertOverflow="overflow" vert="horz" wrap="square" rtlCol="0" anchor="t">
            <a:spAutoFit/>
          </a:bodyPr>
          <a:lstStyle/>
          <a:p>
            <a:pPr algn="l"/>
            <a:r>
              <a:rPr lang="en-US" sz="2800" b="1">
                <a:solidFill>
                  <a:srgbClr val="F2F7FA"/>
                </a:solidFill>
              </a:rPr>
              <a:t>Site-level versus file-level, detailed</a:t>
            </a:r>
          </a:p>
        </p:txBody>
      </p:sp>
      <p:sp>
        <p:nvSpPr>
          <p:cNvPr id="6" name="Rectangle 5">
            <a:extLst>
              <a:ext uri="{FF2B5EF4-FFF2-40B4-BE49-F238E27FC236}">
                <a16:creationId xmlns:a16="http://schemas.microsoft.com/office/drawing/2014/main" id="{D9A75EC4-8D83-4D28-88FD-F28C636DB5A1}"/>
              </a:ext>
            </a:extLst>
          </p:cNvPr>
          <p:cNvSpPr/>
          <p:nvPr/>
        </p:nvSpPr>
        <p:spPr>
          <a:xfrm>
            <a:off x="762000" y="1676400"/>
            <a:ext cx="10668000" cy="25400"/>
          </a:xfrm>
          <a:prstGeom prst="rect">
            <a:avLst/>
          </a:prstGeom>
          <a:solidFill>
            <a:srgbClr val="2AC4E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 name="TextBox 6">
            <a:extLst>
              <a:ext uri="{FF2B5EF4-FFF2-40B4-BE49-F238E27FC236}">
                <a16:creationId xmlns:a16="http://schemas.microsoft.com/office/drawing/2014/main" id="{AF7699EE-61FC-439A-A59D-98D646BA014D}"/>
              </a:ext>
            </a:extLst>
          </p:cNvPr>
          <p:cNvSpPr txBox="1"/>
          <p:nvPr/>
        </p:nvSpPr>
        <p:spPr>
          <a:xfrm>
            <a:off x="762000" y="2006600"/>
            <a:ext cx="10668000" cy="4064000"/>
          </a:xfrm>
          <a:prstGeom prst="rect">
            <a:avLst/>
          </a:prstGeom>
          <a:noFill/>
        </p:spPr>
        <p:txBody>
          <a:bodyPr vertOverflow="overflow" vert="horz" wrap="square" rtlCol="0" anchor="t">
            <a:noAutofit/>
          </a:bodyPr>
          <a:lstStyle/>
          <a:p>
            <a:pPr algn="l"/>
            <a:r>
              <a:rPr lang="en-US" sz="1400">
                <a:solidFill>
                  <a:srgbClr val="C3D3E0"/>
                </a:solidFill>
                <a:latin typeface="Consolas"/>
              </a:rPr>
              <a:t>Scope            Site level: entire site        File level: individual files
Best fit         Finished workspace             Mixed active and inactive content
Daily access     Site unavailable               Active files remain available
Decision owner   Admin led                      User or automation, within policy
Reactivation     Site reactivation flow         Any user with read access
Fee              Reactivation may apply         No fee documented for files
Tenant storage   Reclassified, not removed      Reclassified, not removed
Site reporting   Site removed from active use   Site storage usage does not decrease
Validate every row against the current Microsoft documentation before each event.</a:t>
            </a:r>
          </a:p>
        </p:txBody>
      </p:sp>
    </p:spTree>
    <p:extLst>
      <p:ext uri="{BB962C8B-B14F-4D97-AF65-F5344CB8AC3E}">
        <p14:creationId xmlns:p14="http://schemas.microsoft.com/office/powerpoint/2010/main" val="28634689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4A7FFB3-D941-4B11-9E3F-63AD3B624BAE}"/>
              </a:ext>
            </a:extLst>
          </p:cNvPr>
          <p:cNvSpPr txBox="1"/>
          <p:nvPr/>
        </p:nvSpPr>
        <p:spPr>
          <a:xfrm>
            <a:off x="762000" y="558800"/>
            <a:ext cx="7620000" cy="330200"/>
          </a:xfrm>
          <a:prstGeom prst="rect">
            <a:avLst/>
          </a:prstGeom>
          <a:noFill/>
        </p:spPr>
        <p:txBody>
          <a:bodyPr vertOverflow="overflow" vert="horz" wrap="square" rtlCol="0" anchor="t">
            <a:spAutoFit/>
          </a:bodyPr>
          <a:lstStyle/>
          <a:p>
            <a:pPr algn="l"/>
            <a:r>
              <a:rPr lang="en-US" sz="1400" b="1">
                <a:solidFill>
                  <a:srgbClr val="2AC4E0"/>
                </a:solidFill>
              </a:rPr>
              <a:t>APPENDIX  ·  Q&amp;A READY</a:t>
            </a:r>
          </a:p>
        </p:txBody>
      </p:sp>
      <p:sp>
        <p:nvSpPr>
          <p:cNvPr id="5" name="TextBox 4">
            <a:extLst>
              <a:ext uri="{FF2B5EF4-FFF2-40B4-BE49-F238E27FC236}">
                <a16:creationId xmlns:a16="http://schemas.microsoft.com/office/drawing/2014/main" id="{80BABD50-F9C8-41C9-9DC6-F16271F01B4F}"/>
              </a:ext>
            </a:extLst>
          </p:cNvPr>
          <p:cNvSpPr txBox="1"/>
          <p:nvPr/>
        </p:nvSpPr>
        <p:spPr>
          <a:xfrm>
            <a:off x="711200" y="914400"/>
            <a:ext cx="10668000" cy="584200"/>
          </a:xfrm>
          <a:prstGeom prst="rect">
            <a:avLst/>
          </a:prstGeom>
          <a:noFill/>
        </p:spPr>
        <p:txBody>
          <a:bodyPr vertOverflow="overflow" vert="horz" wrap="square" rtlCol="0" anchor="t">
            <a:spAutoFit/>
          </a:bodyPr>
          <a:lstStyle/>
          <a:p>
            <a:pPr algn="l"/>
            <a:r>
              <a:rPr lang="en-US" sz="2800" b="1">
                <a:solidFill>
                  <a:srgbClr val="F2F7FA"/>
                </a:solidFill>
              </a:rPr>
              <a:t>Retention, eDiscovery and records boundary</a:t>
            </a:r>
          </a:p>
        </p:txBody>
      </p:sp>
      <p:sp>
        <p:nvSpPr>
          <p:cNvPr id="6" name="Rectangle 5">
            <a:extLst>
              <a:ext uri="{FF2B5EF4-FFF2-40B4-BE49-F238E27FC236}">
                <a16:creationId xmlns:a16="http://schemas.microsoft.com/office/drawing/2014/main" id="{317854E4-F302-443A-9757-BC41F329C27E}"/>
              </a:ext>
            </a:extLst>
          </p:cNvPr>
          <p:cNvSpPr/>
          <p:nvPr/>
        </p:nvSpPr>
        <p:spPr>
          <a:xfrm>
            <a:off x="762000" y="1676400"/>
            <a:ext cx="10668000" cy="25400"/>
          </a:xfrm>
          <a:prstGeom prst="rect">
            <a:avLst/>
          </a:prstGeom>
          <a:solidFill>
            <a:srgbClr val="2AC4E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 name="TextBox 6">
            <a:extLst>
              <a:ext uri="{FF2B5EF4-FFF2-40B4-BE49-F238E27FC236}">
                <a16:creationId xmlns:a16="http://schemas.microsoft.com/office/drawing/2014/main" id="{D52B3BE0-9FC6-4E8E-8D74-833ED983D890}"/>
              </a:ext>
            </a:extLst>
          </p:cNvPr>
          <p:cNvSpPr txBox="1"/>
          <p:nvPr/>
        </p:nvSpPr>
        <p:spPr>
          <a:xfrm>
            <a:off x="762000" y="2006600"/>
            <a:ext cx="10668000" cy="4064000"/>
          </a:xfrm>
          <a:prstGeom prst="rect">
            <a:avLst/>
          </a:prstGeom>
          <a:noFill/>
        </p:spPr>
        <p:txBody>
          <a:bodyPr vertOverflow="overflow" vert="horz" wrap="square" rtlCol="0" anchor="t">
            <a:noAutofit/>
          </a:bodyPr>
          <a:lstStyle/>
          <a:p>
            <a:pPr algn="l"/>
            <a:r>
              <a:rPr lang="en-US" sz="1700">
                <a:solidFill>
                  <a:srgbClr val="F2F7FA"/>
                </a:solidFill>
              </a:rPr>
              <a:t>·  Retention decides what must be preserved and for how long
·  Archiving decides whether content stays in the active working tier
·  Deletion decides when content may be removed
·  Archiving is not a retention policy and not a records-management control
·  Compliance capabilities continue to apply to archived content
·  Check retention labels, record status and legal holds before archiving
·  Archived files retain their version history
·  Apply approved version-management policy separately, never to improve a demo</a:t>
            </a:r>
          </a:p>
        </p:txBody>
      </p:sp>
    </p:spTree>
    <p:extLst>
      <p:ext uri="{BB962C8B-B14F-4D97-AF65-F5344CB8AC3E}">
        <p14:creationId xmlns:p14="http://schemas.microsoft.com/office/powerpoint/2010/main" val="5121500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06902AA-90FA-44CA-905C-EB0DF5B09B01}"/>
              </a:ext>
            </a:extLst>
          </p:cNvPr>
          <p:cNvSpPr txBox="1"/>
          <p:nvPr/>
        </p:nvSpPr>
        <p:spPr>
          <a:xfrm>
            <a:off x="762000" y="558800"/>
            <a:ext cx="7620000" cy="330200"/>
          </a:xfrm>
          <a:prstGeom prst="rect">
            <a:avLst/>
          </a:prstGeom>
          <a:noFill/>
        </p:spPr>
        <p:txBody>
          <a:bodyPr vertOverflow="overflow" vert="horz" wrap="square" rtlCol="0" anchor="t">
            <a:spAutoFit/>
          </a:bodyPr>
          <a:lstStyle/>
          <a:p>
            <a:pPr algn="l"/>
            <a:r>
              <a:rPr lang="en-US" sz="1400" b="1">
                <a:solidFill>
                  <a:srgbClr val="2AC4E0"/>
                </a:solidFill>
              </a:rPr>
              <a:t>APPENDIX  ·  Q&amp;A READY</a:t>
            </a:r>
          </a:p>
        </p:txBody>
      </p:sp>
      <p:sp>
        <p:nvSpPr>
          <p:cNvPr id="5" name="TextBox 4">
            <a:extLst>
              <a:ext uri="{FF2B5EF4-FFF2-40B4-BE49-F238E27FC236}">
                <a16:creationId xmlns:a16="http://schemas.microsoft.com/office/drawing/2014/main" id="{2430C0F0-BC05-468F-91A3-A347B982F87C}"/>
              </a:ext>
            </a:extLst>
          </p:cNvPr>
          <p:cNvSpPr txBox="1"/>
          <p:nvPr/>
        </p:nvSpPr>
        <p:spPr>
          <a:xfrm>
            <a:off x="711200" y="914400"/>
            <a:ext cx="10668000" cy="584200"/>
          </a:xfrm>
          <a:prstGeom prst="rect">
            <a:avLst/>
          </a:prstGeom>
          <a:noFill/>
        </p:spPr>
        <p:txBody>
          <a:bodyPr vertOverflow="overflow" vert="horz" wrap="square" rtlCol="0" anchor="t">
            <a:spAutoFit/>
          </a:bodyPr>
          <a:lstStyle/>
          <a:p>
            <a:pPr algn="l"/>
            <a:r>
              <a:rPr lang="en-US" sz="2800" b="1">
                <a:solidFill>
                  <a:srgbClr val="F2F7FA"/>
                </a:solidFill>
              </a:rPr>
              <a:t>Current content-type limitations</a:t>
            </a:r>
          </a:p>
        </p:txBody>
      </p:sp>
      <p:sp>
        <p:nvSpPr>
          <p:cNvPr id="6" name="Rectangle 5">
            <a:extLst>
              <a:ext uri="{FF2B5EF4-FFF2-40B4-BE49-F238E27FC236}">
                <a16:creationId xmlns:a16="http://schemas.microsoft.com/office/drawing/2014/main" id="{2DD022DD-6413-4B92-B3A2-DB5ED4533863}"/>
              </a:ext>
            </a:extLst>
          </p:cNvPr>
          <p:cNvSpPr/>
          <p:nvPr/>
        </p:nvSpPr>
        <p:spPr>
          <a:xfrm>
            <a:off x="762000" y="1676400"/>
            <a:ext cx="10668000" cy="25400"/>
          </a:xfrm>
          <a:prstGeom prst="rect">
            <a:avLst/>
          </a:prstGeom>
          <a:solidFill>
            <a:srgbClr val="2AC4E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 name="TextBox 6">
            <a:extLst>
              <a:ext uri="{FF2B5EF4-FFF2-40B4-BE49-F238E27FC236}">
                <a16:creationId xmlns:a16="http://schemas.microsoft.com/office/drawing/2014/main" id="{7729D873-83CF-4FA5-B4BA-0EC298785FC8}"/>
              </a:ext>
            </a:extLst>
          </p:cNvPr>
          <p:cNvSpPr txBox="1"/>
          <p:nvPr/>
        </p:nvSpPr>
        <p:spPr>
          <a:xfrm>
            <a:off x="762000" y="2006600"/>
            <a:ext cx="10668000" cy="4064000"/>
          </a:xfrm>
          <a:prstGeom prst="rect">
            <a:avLst/>
          </a:prstGeom>
          <a:noFill/>
        </p:spPr>
        <p:txBody>
          <a:bodyPr vertOverflow="overflow" vert="horz" wrap="square" rtlCol="0" anchor="t">
            <a:noAutofit/>
          </a:bodyPr>
          <a:lstStyle/>
          <a:p>
            <a:pPr algn="l"/>
            <a:r>
              <a:rPr lang="en-US" sz="1700">
                <a:solidFill>
                  <a:srgbClr val="F2F7FA"/>
                </a:solidFill>
              </a:rPr>
              <a:t>·  File-level archive is currently available on SharePoint sites only
·  OneDrive account archiving is a separate capability and commercial model
·  Some content types and client experiences are limited
·  Client behaviour differs: test browser, Office desktop, mobile and sync
·  Archived file content cannot be opened or downloaded until reactivation
·  Metadata, permissions and properties remain available
Check Microsoft's current limitations list immediately before the event.
Do not copy a historical preview list into a permanent slide.</a:t>
            </a:r>
          </a:p>
        </p:txBody>
      </p:sp>
    </p:spTree>
    <p:extLst>
      <p:ext uri="{BB962C8B-B14F-4D97-AF65-F5344CB8AC3E}">
        <p14:creationId xmlns:p14="http://schemas.microsoft.com/office/powerpoint/2010/main" val="22496770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762BEEE-45E4-4E94-AFC3-4EED9E98E780}"/>
              </a:ext>
            </a:extLst>
          </p:cNvPr>
          <p:cNvSpPr txBox="1"/>
          <p:nvPr/>
        </p:nvSpPr>
        <p:spPr>
          <a:xfrm>
            <a:off x="762000" y="558800"/>
            <a:ext cx="7620000" cy="330200"/>
          </a:xfrm>
          <a:prstGeom prst="rect">
            <a:avLst/>
          </a:prstGeom>
          <a:noFill/>
        </p:spPr>
        <p:txBody>
          <a:bodyPr vertOverflow="overflow" vert="horz" wrap="square" rtlCol="0" anchor="t">
            <a:spAutoFit/>
          </a:bodyPr>
          <a:lstStyle/>
          <a:p>
            <a:pPr algn="l"/>
            <a:r>
              <a:rPr lang="en-US" sz="1400" b="1">
                <a:solidFill>
                  <a:srgbClr val="2AC4E0"/>
                </a:solidFill>
              </a:rPr>
              <a:t>APPENDIX  ·  Q&amp;A READY</a:t>
            </a:r>
          </a:p>
        </p:txBody>
      </p:sp>
      <p:sp>
        <p:nvSpPr>
          <p:cNvPr id="5" name="TextBox 4">
            <a:extLst>
              <a:ext uri="{FF2B5EF4-FFF2-40B4-BE49-F238E27FC236}">
                <a16:creationId xmlns:a16="http://schemas.microsoft.com/office/drawing/2014/main" id="{122E197F-9CAB-4F12-BF50-7E57359EDFB1}"/>
              </a:ext>
            </a:extLst>
          </p:cNvPr>
          <p:cNvSpPr txBox="1"/>
          <p:nvPr/>
        </p:nvSpPr>
        <p:spPr>
          <a:xfrm>
            <a:off x="711200" y="914400"/>
            <a:ext cx="10668000" cy="584200"/>
          </a:xfrm>
          <a:prstGeom prst="rect">
            <a:avLst/>
          </a:prstGeom>
          <a:noFill/>
        </p:spPr>
        <p:txBody>
          <a:bodyPr vertOverflow="overflow" vert="horz" wrap="square" rtlCol="0" anchor="t">
            <a:spAutoFit/>
          </a:bodyPr>
          <a:lstStyle/>
          <a:p>
            <a:pPr algn="l"/>
            <a:r>
              <a:rPr lang="en-US" sz="2800" b="1">
                <a:solidFill>
                  <a:srgbClr val="F2F7FA"/>
                </a:solidFill>
              </a:rPr>
              <a:t>Service limits and throttling notes</a:t>
            </a:r>
          </a:p>
        </p:txBody>
      </p:sp>
      <p:sp>
        <p:nvSpPr>
          <p:cNvPr id="6" name="Rectangle 5">
            <a:extLst>
              <a:ext uri="{FF2B5EF4-FFF2-40B4-BE49-F238E27FC236}">
                <a16:creationId xmlns:a16="http://schemas.microsoft.com/office/drawing/2014/main" id="{31CBA90A-2054-4157-BE55-BC5E124B23C8}"/>
              </a:ext>
            </a:extLst>
          </p:cNvPr>
          <p:cNvSpPr/>
          <p:nvPr/>
        </p:nvSpPr>
        <p:spPr>
          <a:xfrm>
            <a:off x="762000" y="1676400"/>
            <a:ext cx="10668000" cy="25400"/>
          </a:xfrm>
          <a:prstGeom prst="rect">
            <a:avLst/>
          </a:prstGeom>
          <a:solidFill>
            <a:srgbClr val="2AC4E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 name="TextBox 6">
            <a:extLst>
              <a:ext uri="{FF2B5EF4-FFF2-40B4-BE49-F238E27FC236}">
                <a16:creationId xmlns:a16="http://schemas.microsoft.com/office/drawing/2014/main" id="{7DAE7748-EDFE-49FE-B36A-5EE0F0040A78}"/>
              </a:ext>
            </a:extLst>
          </p:cNvPr>
          <p:cNvSpPr txBox="1"/>
          <p:nvPr/>
        </p:nvSpPr>
        <p:spPr>
          <a:xfrm>
            <a:off x="762000" y="2006600"/>
            <a:ext cx="10668000" cy="4064000"/>
          </a:xfrm>
          <a:prstGeom prst="rect">
            <a:avLst/>
          </a:prstGeom>
          <a:noFill/>
        </p:spPr>
        <p:txBody>
          <a:bodyPr vertOverflow="overflow" vert="horz" wrap="square" rtlCol="0" anchor="t">
            <a:noAutofit/>
          </a:bodyPr>
          <a:lstStyle/>
          <a:p>
            <a:pPr algn="l"/>
            <a:r>
              <a:rPr lang="en-US" sz="1700">
                <a:solidFill>
                  <a:srgbClr val="F2F7FA"/>
                </a:solidFill>
              </a:rPr>
              <a:t>·  PnP PowerShell calls the Microsoft Graph beta archive endpoints
·  Graph returns 429 with a Retry-After header under load
·  Honour Retry-After, use controlled batch sizes and exponential backoff
·  Archive and reactivation are asynchronous operations
·  Reactivation can be immediate, or enter a period of up to 24 hours
·  Log success, failure and archived bytes for every batch
·  Never run a tenant-wide loop live on stage</a:t>
            </a:r>
          </a:p>
        </p:txBody>
      </p:sp>
    </p:spTree>
    <p:extLst>
      <p:ext uri="{BB962C8B-B14F-4D97-AF65-F5344CB8AC3E}">
        <p14:creationId xmlns:p14="http://schemas.microsoft.com/office/powerpoint/2010/main" val="37505922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FADB9A1-94B7-402D-B05A-93369791E8EC}"/>
              </a:ext>
            </a:extLst>
          </p:cNvPr>
          <p:cNvSpPr txBox="1"/>
          <p:nvPr/>
        </p:nvSpPr>
        <p:spPr>
          <a:xfrm>
            <a:off x="762000" y="558800"/>
            <a:ext cx="7620000" cy="330200"/>
          </a:xfrm>
          <a:prstGeom prst="rect">
            <a:avLst/>
          </a:prstGeom>
          <a:noFill/>
        </p:spPr>
        <p:txBody>
          <a:bodyPr vertOverflow="overflow" vert="horz" wrap="square" rtlCol="0" anchor="t">
            <a:spAutoFit/>
          </a:bodyPr>
          <a:lstStyle/>
          <a:p>
            <a:pPr algn="l"/>
            <a:r>
              <a:rPr lang="en-US" sz="1400" b="1">
                <a:solidFill>
                  <a:srgbClr val="2AC4E0"/>
                </a:solidFill>
              </a:rPr>
              <a:t>APPENDIX  ·  Q&amp;A READY</a:t>
            </a:r>
          </a:p>
        </p:txBody>
      </p:sp>
      <p:sp>
        <p:nvSpPr>
          <p:cNvPr id="5" name="TextBox 4">
            <a:extLst>
              <a:ext uri="{FF2B5EF4-FFF2-40B4-BE49-F238E27FC236}">
                <a16:creationId xmlns:a16="http://schemas.microsoft.com/office/drawing/2014/main" id="{523139AC-0D6E-4350-A302-FD9BB9896544}"/>
              </a:ext>
            </a:extLst>
          </p:cNvPr>
          <p:cNvSpPr txBox="1"/>
          <p:nvPr/>
        </p:nvSpPr>
        <p:spPr>
          <a:xfrm>
            <a:off x="711200" y="914400"/>
            <a:ext cx="10668000" cy="584200"/>
          </a:xfrm>
          <a:prstGeom prst="rect">
            <a:avLst/>
          </a:prstGeom>
          <a:noFill/>
        </p:spPr>
        <p:txBody>
          <a:bodyPr vertOverflow="overflow" vert="horz" wrap="square" rtlCol="0" anchor="t">
            <a:spAutoFit/>
          </a:bodyPr>
          <a:lstStyle/>
          <a:p>
            <a:pPr algn="l"/>
            <a:r>
              <a:rPr lang="en-US" sz="2800" b="1">
                <a:solidFill>
                  <a:srgbClr val="F2F7FA"/>
                </a:solidFill>
              </a:rPr>
              <a:t>Pilot measurement sheet</a:t>
            </a:r>
          </a:p>
        </p:txBody>
      </p:sp>
      <p:sp>
        <p:nvSpPr>
          <p:cNvPr id="6" name="Rectangle 5">
            <a:extLst>
              <a:ext uri="{FF2B5EF4-FFF2-40B4-BE49-F238E27FC236}">
                <a16:creationId xmlns:a16="http://schemas.microsoft.com/office/drawing/2014/main" id="{B0EFC31B-8E03-45FC-A1B5-1386298BB906}"/>
              </a:ext>
            </a:extLst>
          </p:cNvPr>
          <p:cNvSpPr/>
          <p:nvPr/>
        </p:nvSpPr>
        <p:spPr>
          <a:xfrm>
            <a:off x="762000" y="1676400"/>
            <a:ext cx="10668000" cy="25400"/>
          </a:xfrm>
          <a:prstGeom prst="rect">
            <a:avLst/>
          </a:prstGeom>
          <a:solidFill>
            <a:srgbClr val="2AC4E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 name="TextBox 6">
            <a:extLst>
              <a:ext uri="{FF2B5EF4-FFF2-40B4-BE49-F238E27FC236}">
                <a16:creationId xmlns:a16="http://schemas.microsoft.com/office/drawing/2014/main" id="{8C7BF76D-79F5-4EE2-B911-01FFD3BDEB75}"/>
              </a:ext>
            </a:extLst>
          </p:cNvPr>
          <p:cNvSpPr txBox="1"/>
          <p:nvPr/>
        </p:nvSpPr>
        <p:spPr>
          <a:xfrm>
            <a:off x="762000" y="2006600"/>
            <a:ext cx="10668000" cy="4064000"/>
          </a:xfrm>
          <a:prstGeom prst="rect">
            <a:avLst/>
          </a:prstGeom>
          <a:noFill/>
        </p:spPr>
        <p:txBody>
          <a:bodyPr vertOverflow="overflow" vert="horz" wrap="square" rtlCol="0" anchor="t">
            <a:noAutofit/>
          </a:bodyPr>
          <a:lstStyle/>
          <a:p>
            <a:pPr algn="l"/>
            <a:r>
              <a:rPr lang="en-US" sz="1700">
                <a:solidFill>
                  <a:srgbClr val="F2F7FA"/>
                </a:solidFill>
              </a:rPr>
              <a:t>Baseline and result metrics for the 30-day pilot:
·  Active and archived bytes
·  Current-version bytes versus version-history storage where available
·  Number of archive candidates, and candidates excluded
·  Owner approval rate
·  Failed archive actions
·  Reactivation requests and completion time
·  User confusion or support tickets
·  Cost effect, only if the tenant is over quota</a:t>
            </a:r>
          </a:p>
        </p:txBody>
      </p:sp>
    </p:spTree>
    <p:extLst>
      <p:ext uri="{BB962C8B-B14F-4D97-AF65-F5344CB8AC3E}">
        <p14:creationId xmlns:p14="http://schemas.microsoft.com/office/powerpoint/2010/main" val="6318794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40623F0-23FD-40E2-9E4A-3A4D3BD64070}"/>
              </a:ext>
            </a:extLst>
          </p:cNvPr>
          <p:cNvSpPr txBox="1"/>
          <p:nvPr/>
        </p:nvSpPr>
        <p:spPr>
          <a:xfrm>
            <a:off x="762000" y="558800"/>
            <a:ext cx="7620000" cy="330200"/>
          </a:xfrm>
          <a:prstGeom prst="rect">
            <a:avLst/>
          </a:prstGeom>
          <a:noFill/>
        </p:spPr>
        <p:txBody>
          <a:bodyPr vertOverflow="overflow" vert="horz" wrap="square" rtlCol="0" anchor="t">
            <a:spAutoFit/>
          </a:bodyPr>
          <a:lstStyle/>
          <a:p>
            <a:pPr algn="l"/>
            <a:r>
              <a:rPr lang="en-US" sz="1400" b="1">
                <a:solidFill>
                  <a:srgbClr val="2AC4E0"/>
                </a:solidFill>
              </a:rPr>
              <a:t>APPENDIX  ·  Q&amp;A READY</a:t>
            </a:r>
          </a:p>
        </p:txBody>
      </p:sp>
      <p:sp>
        <p:nvSpPr>
          <p:cNvPr id="5" name="TextBox 4">
            <a:extLst>
              <a:ext uri="{FF2B5EF4-FFF2-40B4-BE49-F238E27FC236}">
                <a16:creationId xmlns:a16="http://schemas.microsoft.com/office/drawing/2014/main" id="{433FA2E4-42D4-482A-9AC8-976496CE7E52}"/>
              </a:ext>
            </a:extLst>
          </p:cNvPr>
          <p:cNvSpPr txBox="1"/>
          <p:nvPr/>
        </p:nvSpPr>
        <p:spPr>
          <a:xfrm>
            <a:off x="711200" y="914400"/>
            <a:ext cx="10668000" cy="584200"/>
          </a:xfrm>
          <a:prstGeom prst="rect">
            <a:avLst/>
          </a:prstGeom>
          <a:noFill/>
        </p:spPr>
        <p:txBody>
          <a:bodyPr vertOverflow="overflow" vert="horz" wrap="square" rtlCol="0" anchor="t">
            <a:spAutoFit/>
          </a:bodyPr>
          <a:lstStyle/>
          <a:p>
            <a:pPr algn="l"/>
            <a:r>
              <a:rPr lang="en-US" sz="2800" b="1">
                <a:solidFill>
                  <a:srgbClr val="F2F7FA"/>
                </a:solidFill>
              </a:rPr>
              <a:t>Demo screenshot placeholders</a:t>
            </a:r>
          </a:p>
        </p:txBody>
      </p:sp>
      <p:sp>
        <p:nvSpPr>
          <p:cNvPr id="6" name="Rectangle 5">
            <a:extLst>
              <a:ext uri="{FF2B5EF4-FFF2-40B4-BE49-F238E27FC236}">
                <a16:creationId xmlns:a16="http://schemas.microsoft.com/office/drawing/2014/main" id="{5D8F5EAF-A610-486E-AA19-A3B5EB7F42D1}"/>
              </a:ext>
            </a:extLst>
          </p:cNvPr>
          <p:cNvSpPr/>
          <p:nvPr/>
        </p:nvSpPr>
        <p:spPr>
          <a:xfrm>
            <a:off x="762000" y="1676400"/>
            <a:ext cx="10668000" cy="25400"/>
          </a:xfrm>
          <a:prstGeom prst="rect">
            <a:avLst/>
          </a:prstGeom>
          <a:solidFill>
            <a:srgbClr val="2AC4E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 name="TextBox 6">
            <a:extLst>
              <a:ext uri="{FF2B5EF4-FFF2-40B4-BE49-F238E27FC236}">
                <a16:creationId xmlns:a16="http://schemas.microsoft.com/office/drawing/2014/main" id="{F28DE190-D9C1-4D26-A702-5DDF53340BC8}"/>
              </a:ext>
            </a:extLst>
          </p:cNvPr>
          <p:cNvSpPr txBox="1"/>
          <p:nvPr/>
        </p:nvSpPr>
        <p:spPr>
          <a:xfrm>
            <a:off x="762000" y="2006600"/>
            <a:ext cx="10668000" cy="4064000"/>
          </a:xfrm>
          <a:prstGeom prst="rect">
            <a:avLst/>
          </a:prstGeom>
          <a:noFill/>
        </p:spPr>
        <p:txBody>
          <a:bodyPr vertOverflow="overflow" vert="horz" wrap="square" rtlCol="0" anchor="t">
            <a:noAutofit/>
          </a:bodyPr>
          <a:lstStyle/>
          <a:p>
            <a:pPr algn="l"/>
            <a:r>
              <a:rPr lang="en-US" sz="1500">
                <a:solidFill>
                  <a:srgbClr val="F2F7FA"/>
                </a:solidFill>
              </a:rPr>
              <a:t>One screenshot per critical step, captured at presentation resolution:
1.  Library before archiving: Documents &gt; Old Deliverables
2.  The Archive command in the command bar
3.  Confirmation dialog and archived state icon
4.  Metadata and permissions still available
5.  Attempt to open an archived file
6.  Read-only identity using Reactivate
7.  Reactivation processing status, then restored file
8.  Pay-as-you-go: billing policy, connect service, Archive enabled
Redact subscription IDs, tenant IDs, billing details and email addresses. Leave an 8% safe margin.</a:t>
            </a:r>
          </a:p>
        </p:txBody>
      </p:sp>
    </p:spTree>
    <p:extLst>
      <p:ext uri="{BB962C8B-B14F-4D97-AF65-F5344CB8AC3E}">
        <p14:creationId xmlns:p14="http://schemas.microsoft.com/office/powerpoint/2010/main" val="13052241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08794C4-3093-457F-97A1-CDBB752ACF0F}"/>
              </a:ext>
            </a:extLst>
          </p:cNvPr>
          <p:cNvSpPr txBox="1"/>
          <p:nvPr/>
        </p:nvSpPr>
        <p:spPr>
          <a:xfrm>
            <a:off x="762000" y="558800"/>
            <a:ext cx="7620000" cy="330200"/>
          </a:xfrm>
          <a:prstGeom prst="rect">
            <a:avLst/>
          </a:prstGeom>
          <a:noFill/>
        </p:spPr>
        <p:txBody>
          <a:bodyPr vertOverflow="overflow" vert="horz" wrap="square" rtlCol="0" anchor="t">
            <a:spAutoFit/>
          </a:bodyPr>
          <a:lstStyle/>
          <a:p>
            <a:pPr algn="l"/>
            <a:r>
              <a:rPr lang="en-US" sz="1400" b="1">
                <a:solidFill>
                  <a:srgbClr val="2AC4E0"/>
                </a:solidFill>
              </a:rPr>
              <a:t>APPENDIX  ·  Q&amp;A READY</a:t>
            </a:r>
          </a:p>
        </p:txBody>
      </p:sp>
      <p:sp>
        <p:nvSpPr>
          <p:cNvPr id="5" name="TextBox 4">
            <a:extLst>
              <a:ext uri="{FF2B5EF4-FFF2-40B4-BE49-F238E27FC236}">
                <a16:creationId xmlns:a16="http://schemas.microsoft.com/office/drawing/2014/main" id="{CD743A00-3B9F-4D3A-9393-F63639BA0F7E}"/>
              </a:ext>
            </a:extLst>
          </p:cNvPr>
          <p:cNvSpPr txBox="1"/>
          <p:nvPr/>
        </p:nvSpPr>
        <p:spPr>
          <a:xfrm>
            <a:off x="711200" y="914400"/>
            <a:ext cx="10668000" cy="584200"/>
          </a:xfrm>
          <a:prstGeom prst="rect">
            <a:avLst/>
          </a:prstGeom>
          <a:noFill/>
        </p:spPr>
        <p:txBody>
          <a:bodyPr vertOverflow="overflow" vert="horz" wrap="square" rtlCol="0" anchor="t">
            <a:spAutoFit/>
          </a:bodyPr>
          <a:lstStyle/>
          <a:p>
            <a:pPr algn="l"/>
            <a:r>
              <a:rPr lang="en-US" sz="2800" b="1">
                <a:solidFill>
                  <a:srgbClr val="F2F7FA"/>
                </a:solidFill>
              </a:rPr>
              <a:t>Claims to revalidate before each event</a:t>
            </a:r>
          </a:p>
        </p:txBody>
      </p:sp>
      <p:sp>
        <p:nvSpPr>
          <p:cNvPr id="6" name="Rectangle 5">
            <a:extLst>
              <a:ext uri="{FF2B5EF4-FFF2-40B4-BE49-F238E27FC236}">
                <a16:creationId xmlns:a16="http://schemas.microsoft.com/office/drawing/2014/main" id="{F2B23C9C-D598-4F7C-9E85-496A23D819F7}"/>
              </a:ext>
            </a:extLst>
          </p:cNvPr>
          <p:cNvSpPr/>
          <p:nvPr/>
        </p:nvSpPr>
        <p:spPr>
          <a:xfrm>
            <a:off x="762000" y="1676400"/>
            <a:ext cx="10668000" cy="25400"/>
          </a:xfrm>
          <a:prstGeom prst="rect">
            <a:avLst/>
          </a:prstGeom>
          <a:solidFill>
            <a:srgbClr val="2AC4E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 name="TextBox 6">
            <a:extLst>
              <a:ext uri="{FF2B5EF4-FFF2-40B4-BE49-F238E27FC236}">
                <a16:creationId xmlns:a16="http://schemas.microsoft.com/office/drawing/2014/main" id="{ED5FC9D3-6911-42BC-B576-F76058DD9378}"/>
              </a:ext>
            </a:extLst>
          </p:cNvPr>
          <p:cNvSpPr txBox="1"/>
          <p:nvPr/>
        </p:nvSpPr>
        <p:spPr>
          <a:xfrm>
            <a:off x="762000" y="2006600"/>
            <a:ext cx="10668000" cy="4064000"/>
          </a:xfrm>
          <a:prstGeom prst="rect">
            <a:avLst/>
          </a:prstGeom>
          <a:noFill/>
        </p:spPr>
        <p:txBody>
          <a:bodyPr vertOverflow="overflow" vert="horz" wrap="square" rtlCol="0" anchor="t">
            <a:noAutofit/>
          </a:bodyPr>
          <a:lstStyle/>
          <a:p>
            <a:pPr algn="l"/>
            <a:r>
              <a:rPr lang="en-US" sz="1500">
                <a:solidFill>
                  <a:srgbClr val="F2F7FA"/>
                </a:solidFill>
              </a:rPr>
              <a:t>·  File-level availability: SharePoint sites only
·  Site default: allowed by default, can be disabled per site
·  Archive permission: Edit. Reactivation permission: Read
·  Reactivation fee: none documented for files
·  Reactivation time: immediate for some files, up to 24 hours otherwise
·  Site quota: file archive does not reduce site storage usage
·  Tenant quota: archived data is reclassified; active storage determines over-quota state
·  List price: $0.05/GB/month archived versus $0.20/GB/month standard
·  75% statement: rate difference, not a guaranteed reduction of the total bill
·  Copilot: not grounded on archived content. Search: test in tenant, promise nothing
·  Graph status: archive and unarchive documented under beta
Validated on 2026-08-12. Treat this as a pre-flight checklist, not permanent truth.</a:t>
            </a:r>
          </a:p>
        </p:txBody>
      </p:sp>
    </p:spTree>
    <p:extLst>
      <p:ext uri="{BB962C8B-B14F-4D97-AF65-F5344CB8AC3E}">
        <p14:creationId xmlns:p14="http://schemas.microsoft.com/office/powerpoint/2010/main" val="38436124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4144D10-8957-42B0-ADCE-786DA64059D8}"/>
              </a:ext>
            </a:extLst>
          </p:cNvPr>
          <p:cNvSpPr txBox="1"/>
          <p:nvPr/>
        </p:nvSpPr>
        <p:spPr>
          <a:xfrm>
            <a:off x="762000" y="558800"/>
            <a:ext cx="7620000" cy="330200"/>
          </a:xfrm>
          <a:prstGeom prst="rect">
            <a:avLst/>
          </a:prstGeom>
          <a:noFill/>
        </p:spPr>
        <p:txBody>
          <a:bodyPr vertOverflow="overflow" vert="horz" wrap="square" rtlCol="0" anchor="t">
            <a:spAutoFit/>
          </a:bodyPr>
          <a:lstStyle/>
          <a:p>
            <a:pPr algn="l"/>
            <a:r>
              <a:rPr lang="en-US" sz="1400" b="1">
                <a:solidFill>
                  <a:srgbClr val="2AC4E0"/>
                </a:solidFill>
              </a:rPr>
              <a:t>APPENDIX  ·  Q&amp;A READY</a:t>
            </a:r>
          </a:p>
        </p:txBody>
      </p:sp>
      <p:sp>
        <p:nvSpPr>
          <p:cNvPr id="5" name="TextBox 4">
            <a:extLst>
              <a:ext uri="{FF2B5EF4-FFF2-40B4-BE49-F238E27FC236}">
                <a16:creationId xmlns:a16="http://schemas.microsoft.com/office/drawing/2014/main" id="{DA597C64-6D5D-45D5-9758-7F8D1AC38238}"/>
              </a:ext>
            </a:extLst>
          </p:cNvPr>
          <p:cNvSpPr txBox="1"/>
          <p:nvPr/>
        </p:nvSpPr>
        <p:spPr>
          <a:xfrm>
            <a:off x="711200" y="914400"/>
            <a:ext cx="10668000" cy="584200"/>
          </a:xfrm>
          <a:prstGeom prst="rect">
            <a:avLst/>
          </a:prstGeom>
          <a:noFill/>
        </p:spPr>
        <p:txBody>
          <a:bodyPr vertOverflow="overflow" vert="horz" wrap="square" rtlCol="0" anchor="t">
            <a:spAutoFit/>
          </a:bodyPr>
          <a:lstStyle/>
          <a:p>
            <a:pPr algn="l"/>
            <a:r>
              <a:rPr lang="en-US" sz="2800" b="1">
                <a:solidFill>
                  <a:srgbClr val="F2F7FA"/>
                </a:solidFill>
              </a:rPr>
              <a:t>Sources</a:t>
            </a:r>
          </a:p>
        </p:txBody>
      </p:sp>
      <p:sp>
        <p:nvSpPr>
          <p:cNvPr id="6" name="Rectangle 5">
            <a:extLst>
              <a:ext uri="{FF2B5EF4-FFF2-40B4-BE49-F238E27FC236}">
                <a16:creationId xmlns:a16="http://schemas.microsoft.com/office/drawing/2014/main" id="{0892C47E-C8F6-4FBA-9128-03F0B9FB4FBE}"/>
              </a:ext>
            </a:extLst>
          </p:cNvPr>
          <p:cNvSpPr/>
          <p:nvPr/>
        </p:nvSpPr>
        <p:spPr>
          <a:xfrm>
            <a:off x="762000" y="1676400"/>
            <a:ext cx="10668000" cy="25400"/>
          </a:xfrm>
          <a:prstGeom prst="rect">
            <a:avLst/>
          </a:prstGeom>
          <a:solidFill>
            <a:srgbClr val="2AC4E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7" name="TextBox 6">
            <a:extLst>
              <a:ext uri="{FF2B5EF4-FFF2-40B4-BE49-F238E27FC236}">
                <a16:creationId xmlns:a16="http://schemas.microsoft.com/office/drawing/2014/main" id="{7CAD710B-1EAB-4D37-B193-20A2B4661CE0}"/>
              </a:ext>
            </a:extLst>
          </p:cNvPr>
          <p:cNvSpPr txBox="1"/>
          <p:nvPr/>
        </p:nvSpPr>
        <p:spPr>
          <a:xfrm>
            <a:off x="762000" y="2006600"/>
            <a:ext cx="10668000" cy="4064000"/>
          </a:xfrm>
          <a:prstGeom prst="rect">
            <a:avLst/>
          </a:prstGeom>
          <a:noFill/>
        </p:spPr>
        <p:txBody>
          <a:bodyPr vertOverflow="overflow" vert="horz" wrap="square" rtlCol="0" anchor="t">
            <a:noAutofit/>
          </a:bodyPr>
          <a:lstStyle/>
          <a:p>
            <a:pPr algn="l"/>
            <a:r>
              <a:rPr lang="en-US" sz="1500">
                <a:solidFill>
                  <a:srgbClr val="F2F7FA"/>
                </a:solidFill>
              </a:rPr>
              <a:t>[S1]  Overview of Microsoft 365 Archive  ·  learn.microsoft.com/microsoft-365/archive/archive-overview
[S2]  Manage Microsoft 365 Archive  ·  learn.microsoft.com/microsoft-365/archive/archive-manage
[S3]  Set up Microsoft 365 Archive  ·  learn.microsoft.com/microsoft-365/archive/archive-setup
[S4]  Microsoft 365 Archive FAQ  ·  learn.microsoft.com/microsoft-365/archive/archive-faq
[S5]  Graph beta, driveItem: archive  ·  learn.microsoft.com/graph/api/driveitem-archive
[S6]  Graph beta, driveItem: unarchive  ·  learn.microsoft.com/graph/api/driveitem-unarchive
[S7]  PnP PowerShell, Set-PnPFileArchiveState  ·  pnp.github.io/powershell
[S8]  Pieter Kops, File-level archiving in Microsoft 365  ·  pieterkops.nl
[S9]  Pay-as-you-go setup in the Billing node  ·  learn.microsoft.com/microsoft-365/commerce
All sources validated on 2026-08-12.</a:t>
            </a:r>
          </a:p>
        </p:txBody>
      </p:sp>
    </p:spTree>
    <p:extLst>
      <p:ext uri="{BB962C8B-B14F-4D97-AF65-F5344CB8AC3E}">
        <p14:creationId xmlns:p14="http://schemas.microsoft.com/office/powerpoint/2010/main" val="1374477797"/>
      </p:ext>
    </p:extLst>
  </p:cSld>
  <p:clrMapOvr>
    <a:masterClrMapping/>
  </p:clrMapOvr>
</p:sld>
</file>

<file path=ppt/theme/theme1.xml><?xml version="1.0" encoding="utf-8"?>
<a:theme xmlns:a="http://schemas.openxmlformats.org/drawingml/2006/main" name="Office Theme [1787576446886]">
  <a:themeElements>
    <a:clrScheme name="Office Theme">
      <a:dk1>
        <a:srgbClr val="F2F7FA"/>
      </a:dk1>
      <a:lt1>
        <a:srgbClr val="0B1B2B"/>
      </a:lt1>
      <a:dk2>
        <a:srgbClr val="0E2841"/>
      </a:dk2>
      <a:lt2>
        <a:srgbClr val="17324A"/>
      </a:lt2>
      <a:accent1>
        <a:srgbClr val="2AC4E0"/>
      </a:accent1>
      <a:accent2>
        <a:srgbClr val="FFB020"/>
      </a:accent2>
      <a:accent3>
        <a:srgbClr val="3DD68C"/>
      </a:accent3>
      <a:accent4>
        <a:srgbClr val="0F9ED5"/>
      </a:accent4>
      <a:accent5>
        <a:srgbClr val="7C9CB8"/>
      </a:accent5>
      <a:accent6>
        <a:srgbClr val="FF6B6B"/>
      </a:accent6>
      <a:hlink>
        <a:srgbClr val="467886"/>
      </a:hlink>
      <a:folHlink>
        <a:srgbClr val="96607D"/>
      </a:folHlink>
    </a:clrScheme>
    <a:fontScheme name="Office Theme">
      <a:majorFont>
        <a:latin typeface="Segoe UI Semibold"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Segoe U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1" width="350" row="0">
    <wetp:webextensionref xmlns:r="http://schemas.openxmlformats.org/officeDocument/2006/relationships" r:id="rId1"/>
  </wetp:taskpane>
  <wetp:taskpane dockstate="right" visibility="1" width="350" row="0">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2788E74E-3B6C-4671-9FF1-3C0CD46FABBF}">
  <we:reference id="WA200010725" version="1.0.0.1" store="en-us" storeType="omex"/>
  <we:alternateReferences>
    <we:reference id="WA200010725" version="1.0.0.1" store="omex" storeType="omex"/>
  </we:alternateReferences>
  <we:properties>
    <we:property name="claude.fileId" value="&quot;827477ed-c7ef-42b9-ac82-076652937815&quot;"/>
  </we:properties>
  <we:bindings/>
  <we:snapshot xmlns:r="http://schemas.openxmlformats.org/officeDocument/2006/relationships"/>
</we:webextension>
</file>

<file path=ppt/webextensions/webextension2.xml><?xml version="1.0" encoding="utf-8"?>
<we:webextension xmlns:we="http://schemas.microsoft.com/office/webextensions/webextension/2010/11" id="{E57EC6DF-85FA-4C88-86F1-5C5586D9DE96}">
  <we:reference id="WA200010001" version="1.0.0.1" store="en-us" storeType="omex"/>
  <we:alternateReferences>
    <we:reference id="WA200010001" version="1.0.0.1" store="omex" storeType="omex"/>
  </we:alternateReferences>
  <we:properties>
    <we:property name="claude.fileId" value="&quot;c69bf6c6-684e-4832-ae25-8db7ed544bf0&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office theme</Template>
  <TotalTime>265</TotalTime>
  <Words>3195</Words>
  <Application>Microsoft Macintosh PowerPoint</Application>
  <PresentationFormat>Breedbeeld</PresentationFormat>
  <Paragraphs>408</Paragraphs>
  <Slides>35</Slides>
  <Notes>0</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35</vt:i4>
      </vt:variant>
    </vt:vector>
  </HeadingPairs>
  <TitlesOfParts>
    <vt:vector size="40" baseType="lpstr">
      <vt:lpstr>Arial</vt:lpstr>
      <vt:lpstr>Consolas</vt:lpstr>
      <vt:lpstr>Segoe UI</vt:lpstr>
      <vt:lpstr>Segoe UI Semibold</vt:lpstr>
      <vt:lpstr>Office Theme [1787576446886]</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Pieter Kops</cp:lastModifiedBy>
  <cp:revision>104</cp:revision>
  <dcterms:created xsi:type="dcterms:W3CDTF">2026-08-24T12:53:36Z</dcterms:created>
  <dcterms:modified xsi:type="dcterms:W3CDTF">2026-09-15T19:08:21Z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2026-09-07T11:32:28Z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a5d09d5e-3c84-44f6-960f-66803c44b873</vt:lpwstr>
  </property>
  <property fmtid="{D5CDD505-2E9C-101B-9397-08002B2CF9AE}" pid="7" name="MSIP_Label_defa4170-0d19-0005-0004-bc88714345d2_ActionId">
    <vt:lpwstr>62c10ed4-486d-4f8a-a374-019a300cbb0b</vt:lpwstr>
  </property>
  <property fmtid="{D5CDD505-2E9C-101B-9397-08002B2CF9AE}" pid="8" name="MSIP_Label_defa4170-0d19-0005-0004-bc88714345d2_ContentBits">
    <vt:lpwstr>0</vt:lpwstr>
  </property>
  <property fmtid="{D5CDD505-2E9C-101B-9397-08002B2CF9AE}" pid="9" name="MSIP_Label_defa4170-0d19-0005-0004-bc88714345d2_Tag">
    <vt:lpwstr>50, 3, 0, 1</vt:lpwstr>
  </property>
</Properties>
</file>